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3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4.xml" ContentType="application/vnd.openxmlformats-officedocument.drawingml.chart+xml"/>
  <Override PartName="/ppt/theme/themeOverride3.xml" ContentType="application/vnd.openxmlformats-officedocument.themeOverr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0" r:id="rId2"/>
  </p:sldMasterIdLst>
  <p:notesMasterIdLst>
    <p:notesMasterId r:id="rId57"/>
  </p:notesMasterIdLst>
  <p:handoutMasterIdLst>
    <p:handoutMasterId r:id="rId58"/>
  </p:handoutMasterIdLst>
  <p:sldIdLst>
    <p:sldId id="257" r:id="rId3"/>
    <p:sldId id="310" r:id="rId4"/>
    <p:sldId id="313" r:id="rId5"/>
    <p:sldId id="314" r:id="rId6"/>
    <p:sldId id="316" r:id="rId7"/>
    <p:sldId id="318" r:id="rId8"/>
    <p:sldId id="378" r:id="rId9"/>
    <p:sldId id="320" r:id="rId10"/>
    <p:sldId id="321" r:id="rId11"/>
    <p:sldId id="392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43" r:id="rId21"/>
    <p:sldId id="345" r:id="rId22"/>
    <p:sldId id="346" r:id="rId23"/>
    <p:sldId id="347" r:id="rId24"/>
    <p:sldId id="348" r:id="rId25"/>
    <p:sldId id="407" r:id="rId26"/>
    <p:sldId id="408" r:id="rId27"/>
    <p:sldId id="409" r:id="rId28"/>
    <p:sldId id="410" r:id="rId29"/>
    <p:sldId id="412" r:id="rId30"/>
    <p:sldId id="413" r:id="rId31"/>
    <p:sldId id="411" r:id="rId32"/>
    <p:sldId id="393" r:id="rId33"/>
    <p:sldId id="394" r:id="rId34"/>
    <p:sldId id="395" r:id="rId35"/>
    <p:sldId id="396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25" r:id="rId44"/>
    <p:sldId id="406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6" r:id="rId56"/>
  </p:sldIdLst>
  <p:sldSz cx="9144000" cy="6858000" type="screen4x3"/>
  <p:notesSz cx="9944100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520"/>
    <a:srgbClr val="3B4410"/>
    <a:srgbClr val="FCC300"/>
    <a:srgbClr val="B0CB1F"/>
    <a:srgbClr val="B4C0CF"/>
    <a:srgbClr val="336699"/>
    <a:srgbClr val="80CFF4"/>
    <a:srgbClr val="32909A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0" autoAdjust="0"/>
    <p:restoredTop sz="96230" autoAdjust="0"/>
  </p:normalViewPr>
  <p:slideViewPr>
    <p:cSldViewPr snapToGrid="0" showGuides="1">
      <p:cViewPr>
        <p:scale>
          <a:sx n="33" d="100"/>
          <a:sy n="33" d="100"/>
        </p:scale>
        <p:origin x="2380" y="71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esktop\&#1054;&#1090;&#1095;&#1077;&#1090;%20&#1088;&#1077;&#1082;&#1090;&#1086;&#1088;&#1072;\&#1058;&#1088;&#1091;&#1076;&#1086;&#1091;&#1089;&#1090;&#1088;&#1086;&#1081;&#1089;&#1090;&#1074;&#1086;%20&#1087;&#1086;%20&#1089;&#1087;&#1077;&#1094;&#1080;&#1072;&#1083;&#1100;&#1085;&#1086;&#1089;&#1090;&#1080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kuznecova\Desktop\&#1050;&#1086;&#1087;&#1080;&#1103;%20&#1050;&#1057;3-9%20&#1103;&#1085;&#1074;&#1072;&#1088;&#1100;%20(&#1086;&#1090;&#1076;&#1077;&#1083;&#1100;&#1085;&#1086;&#1077;%20&#1092;&#1080;&#1085;&#1072;&#1085;&#1089;&#1080;&#1088;&#1086;&#1074;&#1072;&#1085;&#1080;&#1077;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mkuzmina\Desktop\27.02_&#1050;&#1086;&#1087;&#1080;&#1103;%20&#1050;&#1086;&#1083;_&#1044;&#1086;&#1082;&#1091;&#1084;&#1077;&#1085;&#1090;&#1072;&#1094;&#1080;&#1080;.xlsx" TargetMode="External"/><Relationship Id="rId1" Type="http://schemas.openxmlformats.org/officeDocument/2006/relationships/themeOverride" Target="../theme/themeOverride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AppData\Local\Microsoft\Windows\Temporary%20Internet%20Files\Content.Outlook\FVK9CFJW\&#1050;&#1086;&#1087;&#1080;&#1103;%20&#1089;&#1088;&#1072;&#1074;&#1085;&#1080;&#1090;&#1077;&#1083;&#1100;&#1085;&#1099;&#1081;%20&#1072;&#1085;&#1072;&#1083;&#1080;&#1079;%20&#1079;&#1087;%202012-2016.xlsx" TargetMode="External"/><Relationship Id="rId1" Type="http://schemas.openxmlformats.org/officeDocument/2006/relationships/themeOverride" Target="../theme/themeOverride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or\Desktop\&#1052;&#1086;&#1080;%20&#1054;&#1090;&#1095;&#1077;&#1090;&#1099;%20&#1089;&#1077;&#1085;&#1090;,%20&#1086;&#1082;&#1090;%202016\&#1054;&#1090;&#1095;&#1077;&#1090;%20&#1088;&#1077;&#1082;&#1090;&#1086;&#1088;&#1072;%202016\&#1044;&#1080;&#1072;&#1075;&#1088;_&#1057;&#1074;&#1077;&#1088;&#1082;&#1072;%20&#1089;%20&#1055;&#105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54840685226301E-2"/>
          <c:y val="3.480952775468376E-2"/>
          <c:w val="0.97782519665677081"/>
          <c:h val="0.935705051787400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Инженерное</c:v>
                </c:pt>
                <c:pt idx="1">
                  <c:v>Гуманитарное и социально-экономическое</c:v>
                </c:pt>
                <c:pt idx="2">
                  <c:v>В области психологии и педагогики</c:v>
                </c:pt>
                <c:pt idx="3">
                  <c:v>Естественнонаучное и физико-математическое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2-4981-9594-67E41DD734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Инженерное</c:v>
                </c:pt>
                <c:pt idx="1">
                  <c:v>Гуманитарное и социально-экономическое</c:v>
                </c:pt>
                <c:pt idx="2">
                  <c:v>В области психологии и педагогики</c:v>
                </c:pt>
                <c:pt idx="3">
                  <c:v>Естественнонаучное и физико-математическое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2-4981-9594-67E41DD734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Инженерное</c:v>
                </c:pt>
                <c:pt idx="1">
                  <c:v>Гуманитарное и социально-экономическое</c:v>
                </c:pt>
                <c:pt idx="2">
                  <c:v>В области психологии и педагогики</c:v>
                </c:pt>
                <c:pt idx="3">
                  <c:v>Естественнонаучное и физико-математическое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92-4981-9594-67E41DD734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Аспирантура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Инженерное</c:v>
                </c:pt>
                <c:pt idx="1">
                  <c:v>Гуманитарное и социально-экономическое</c:v>
                </c:pt>
                <c:pt idx="2">
                  <c:v>В области психологии и педагогики</c:v>
                </c:pt>
                <c:pt idx="3">
                  <c:v>Естественнонаучное и физико-математическое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92-4981-9594-67E41DD734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Инженерное</c:v>
                </c:pt>
                <c:pt idx="1">
                  <c:v>Гуманитарное и социально-экономическое</c:v>
                </c:pt>
                <c:pt idx="2">
                  <c:v>В области психологии и педагогики</c:v>
                </c:pt>
                <c:pt idx="3">
                  <c:v>Естественнонаучное и физико-математическое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4-4ADE-9A09-E98C1DFEAC2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Инженерное</c:v>
                </c:pt>
                <c:pt idx="1">
                  <c:v>Гуманитарное и социально-экономическое</c:v>
                </c:pt>
                <c:pt idx="2">
                  <c:v>В области психологии и педагогики</c:v>
                </c:pt>
                <c:pt idx="3">
                  <c:v>Естественнонаучное и физико-математическое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4-4ADE-9A09-E98C1DFEA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729224976"/>
        <c:axId val="729224648"/>
      </c:barChart>
      <c:catAx>
        <c:axId val="72922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9224648"/>
        <c:crosses val="autoZero"/>
        <c:auto val="1"/>
        <c:lblAlgn val="ctr"/>
        <c:lblOffset val="100"/>
        <c:noMultiLvlLbl val="0"/>
      </c:catAx>
      <c:valAx>
        <c:axId val="729224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922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0604361343548"/>
          <c:y val="2.8268190498980082E-2"/>
          <c:w val="0.5844920274082166"/>
          <c:h val="0.873844917376357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1305</c:v>
                </c:pt>
                <c:pt idx="1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5-4DCA-A945-5414197D91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</c:v>
                </c:pt>
                <c:pt idx="1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B5-4DCA-A945-5414197D91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222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B5-4DCA-A945-5414197D91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Аспирантура/Докторантура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9811910711266301E-2"/>
                  <c:y val="-4.58058679299015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D9-4970-AECD-92D63DF76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B5-4DCA-A945-5414197D9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731171720"/>
        <c:axId val="731174672"/>
      </c:barChart>
      <c:catAx>
        <c:axId val="73117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174672"/>
        <c:crosses val="autoZero"/>
        <c:auto val="1"/>
        <c:lblAlgn val="ctr"/>
        <c:lblOffset val="100"/>
        <c:noMultiLvlLbl val="0"/>
      </c:catAx>
      <c:valAx>
        <c:axId val="7311746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17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097858498238009"/>
          <c:y val="0.56773246323861382"/>
          <c:w val="0.23147382236190547"/>
          <c:h val="0.33576788521603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softEdge rad="317500"/>
    </a:effectLst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CC3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3E-4C52-8932-8FF3C49DB16F}"/>
              </c:ext>
            </c:extLst>
          </c:dPt>
          <c:dPt>
            <c:idx val="1"/>
            <c:invertIfNegative val="0"/>
            <c:bubble3D val="0"/>
            <c:spPr>
              <a:solidFill>
                <a:srgbClr val="B0CB1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3E-4C52-8932-8FF3C49DB16F}"/>
              </c:ext>
            </c:extLst>
          </c:dPt>
          <c:dPt>
            <c:idx val="2"/>
            <c:invertIfNegative val="0"/>
            <c:bubble3D val="0"/>
            <c:spPr>
              <a:solidFill>
                <a:srgbClr val="B4C0C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3E-4C52-8932-8FF3C49DB16F}"/>
              </c:ext>
            </c:extLst>
          </c:dPt>
          <c:dPt>
            <c:idx val="3"/>
            <c:invertIfNegative val="0"/>
            <c:bubble3D val="0"/>
            <c:spPr>
              <a:solidFill>
                <a:srgbClr val="3366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63E-4C52-8932-8FF3C49DB16F}"/>
              </c:ext>
            </c:extLst>
          </c:dPt>
          <c:dPt>
            <c:idx val="4"/>
            <c:invertIfNegative val="0"/>
            <c:bubble3D val="0"/>
            <c:spPr>
              <a:solidFill>
                <a:srgbClr val="80CFF4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3E-4C52-8932-8FF3C49DB1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Направление науки и образования в области архитектуры и искусств</c:v>
                </c:pt>
                <c:pt idx="1">
                  <c:v>Естественнонаучное и физико-математическое направление науки и образования</c:v>
                </c:pt>
                <c:pt idx="2">
                  <c:v>Инженерное направление науки и образования</c:v>
                </c:pt>
                <c:pt idx="3">
                  <c:v>Направление науки и образования в области психологии и педагогики</c:v>
                </c:pt>
                <c:pt idx="4">
                  <c:v>Гуманитарное и социально-экономическое направление науки и образования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0.87000000000000588</c:v>
                </c:pt>
                <c:pt idx="1">
                  <c:v>0.86000000000000065</c:v>
                </c:pt>
                <c:pt idx="2">
                  <c:v>0.8</c:v>
                </c:pt>
                <c:pt idx="3">
                  <c:v>0.9</c:v>
                </c:pt>
                <c:pt idx="4">
                  <c:v>0.73000000000000065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E-4C52-8932-8FF3C49DB1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208421248"/>
        <c:axId val="208422784"/>
      </c:barChart>
      <c:catAx>
        <c:axId val="208421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8422784"/>
        <c:crosses val="autoZero"/>
        <c:auto val="1"/>
        <c:lblAlgn val="ctr"/>
        <c:lblOffset val="100"/>
        <c:noMultiLvlLbl val="0"/>
      </c:catAx>
      <c:valAx>
        <c:axId val="2084227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842124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 b="1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873982030804E-2"/>
          <c:y val="5.049605050038803E-2"/>
          <c:w val="0.98341812601796919"/>
          <c:h val="0.8739254227191741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EF-49AF-8A25-83E3865966B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EF-49AF-8A25-83E3865966B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EF-49AF-8A25-83E3865966B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6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6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FEF-49AF-8A25-83E3865966B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5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5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FEF-49AF-8A25-83E3865966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Трудоустроились</c:v>
                </c:pt>
                <c:pt idx="1">
                  <c:v>Иное</c:v>
                </c:pt>
                <c:pt idx="2">
                  <c:v>Обучаются в других вузах</c:v>
                </c:pt>
                <c:pt idx="3">
                  <c:v>Обучаются в ЮФУ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1</c:v>
                </c:pt>
                <c:pt idx="2">
                  <c:v>13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4-411A-9CDA-51A4530F579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620476714494776E-3"/>
          <c:y val="0.12107521525884372"/>
          <c:w val="0.24805165948118796"/>
          <c:h val="0.8008854339678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1270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35208970326113"/>
          <c:y val="2.7719756061743012E-2"/>
          <c:w val="0.78292111701586031"/>
          <c:h val="0.767421177239375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Поисковые исследования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213600248788396E-2"/>
                  <c:y val="4.9934171427942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E-48E6-BA9B-6C85C26AA665}"/>
                </c:ext>
              </c:extLst>
            </c:dLbl>
            <c:dLbl>
              <c:idx val="1"/>
              <c:layout>
                <c:manualLayout>
                  <c:x val="1.4563111249326886E-2"/>
                  <c:y val="-9.15449234164604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E-48E6-BA9B-6C85C26AA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258185.54</c:v>
                </c:pt>
                <c:pt idx="1">
                  <c:v>445027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2-4C9F-8B0F-F54E837A1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Фундаментальные исследования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475733499192264E-2"/>
                  <c:y val="1.4980251428382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E-48E6-BA9B-6C85C26AA665}"/>
                </c:ext>
              </c:extLst>
            </c:dLbl>
            <c:dLbl>
              <c:idx val="1"/>
              <c:layout>
                <c:manualLayout>
                  <c:x val="3.2038844748519146E-2"/>
                  <c:y val="1.7476959999779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E-48E6-BA9B-6C85C26AA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334670.24</c:v>
                </c:pt>
                <c:pt idx="1">
                  <c:v>401639.5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2-4C9F-8B0F-F54E837A1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Прикладные исследования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137839045283655E-2"/>
                  <c:y val="-4.577246170823024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62-4C9F-8B0F-F54E837A1747}"/>
                </c:ext>
              </c:extLst>
            </c:dLbl>
            <c:dLbl>
              <c:idx val="1"/>
              <c:layout>
                <c:manualLayout>
                  <c:x val="3.4951466998384528E-2"/>
                  <c:y val="7.49012571419130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9E-48E6-BA9B-6C85C26AA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467143.24</c:v>
                </c:pt>
                <c:pt idx="1">
                  <c:v>566812.6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62-4C9F-8B0F-F54E837A17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Экспериментальные исследования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2675640295280267E-2"/>
                  <c:y val="-8.15126200754635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62-4C9F-8B0F-F54E837A1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161321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62-4C9F-8B0F-F54E837A1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shape val="cylinder"/>
        <c:axId val="52148864"/>
        <c:axId val="53067136"/>
        <c:axId val="0"/>
      </c:bar3DChart>
      <c:catAx>
        <c:axId val="5214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67136"/>
        <c:crosses val="autoZero"/>
        <c:auto val="1"/>
        <c:lblAlgn val="ctr"/>
        <c:lblOffset val="100"/>
        <c:noMultiLvlLbl val="0"/>
      </c:catAx>
      <c:valAx>
        <c:axId val="5306713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14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417938817502887E-2"/>
          <c:y val="0.89887583239182522"/>
          <c:w val="0.9795944437258447"/>
          <c:h val="9.6817443618127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17640858332814E-2"/>
          <c:y val="6.097932455337865E-2"/>
          <c:w val="0.93705704447473315"/>
          <c:h val="0.77035132904356862"/>
        </c:manualLayout>
      </c:layout>
      <c:barChart>
        <c:barDir val="col"/>
        <c:grouping val="clustered"/>
        <c:varyColors val="0"/>
        <c:ser>
          <c:idx val="2"/>
          <c:order val="0"/>
          <c:tx>
            <c:v>2012</c:v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 w="12700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1DEE53-4814-4BEE-B3E6-4F44ADA76AB3}" type="VALUE">
                      <a:rPr lang="en-US" sz="1400"/>
                      <a:pPr>
                        <a:defRPr sz="1400" b="1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051-4A58-8CA4-DCB997D861B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7EBEF1-A16C-4F46-A0CE-ED180903A03B}" type="VALUE">
                      <a:rPr lang="en-US" sz="1400"/>
                      <a:pPr>
                        <a:defRPr sz="1400" b="1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051-4A58-8CA4-DCB997D861B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614FC0-5BEC-46BD-8743-EB62E9D865A7}" type="VALUE">
                      <a:rPr lang="en-US" sz="1400"/>
                      <a:pPr>
                        <a:defRPr sz="1400" b="1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051-4A58-8CA4-DCB997D861B9}"/>
                </c:ext>
              </c:extLst>
            </c:dLbl>
            <c:dLbl>
              <c:idx val="3"/>
              <c:layout>
                <c:manualLayout>
                  <c:x val="-2.8003094893227728E-3"/>
                  <c:y val="6.19047456567968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51-4A58-8CA4-DCB997D861B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746F10-DB74-4405-88E6-72A81AED4D64}" type="VALUE">
                      <a:rPr lang="en-US" sz="1400"/>
                      <a:pPr>
                        <a:defRPr sz="1400" b="1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051-4A58-8CA4-DCB997D861B9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53EB42-5A8C-4DE6-9C55-5FC43D34536D}" type="VALUE">
                      <a:rPr lang="en-US" sz="1400"/>
                      <a:pPr>
                        <a:defRPr sz="1400" b="1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051-4A58-8CA4-DCB997D86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'статьи_2010-2016'!$B$1:$G$2</c:f>
              <c:multiLvlStrCache>
                <c:ptCount val="6"/>
                <c:lvl>
                  <c:pt idx="0">
                    <c:v>статьи</c:v>
                  </c:pt>
                  <c:pt idx="1">
                    <c:v>цитирование</c:v>
                  </c:pt>
                  <c:pt idx="2">
                    <c:v>статьи</c:v>
                  </c:pt>
                  <c:pt idx="3">
                    <c:v>цитирование</c:v>
                  </c:pt>
                  <c:pt idx="4">
                    <c:v>статьи</c:v>
                  </c:pt>
                  <c:pt idx="5">
                    <c:v>цитирование</c:v>
                  </c:pt>
                </c:lvl>
                <c:lvl>
                  <c:pt idx="0">
                    <c:v>Scopus</c:v>
                  </c:pt>
                  <c:pt idx="2">
                    <c:v>Web of Science</c:v>
                  </c:pt>
                  <c:pt idx="4">
                    <c:v>РИНЦ</c:v>
                  </c:pt>
                </c:lvl>
              </c:multiLvlStrCache>
            </c:multiLvlStrRef>
          </c:cat>
          <c:val>
            <c:numRef>
              <c:f>'статьи_2010-2016'!$B$5:$G$5</c:f>
              <c:numCache>
                <c:formatCode>General</c:formatCode>
                <c:ptCount val="6"/>
                <c:pt idx="0">
                  <c:v>391</c:v>
                </c:pt>
                <c:pt idx="1">
                  <c:v>2317</c:v>
                </c:pt>
                <c:pt idx="2">
                  <c:v>328</c:v>
                </c:pt>
                <c:pt idx="3">
                  <c:v>2178</c:v>
                </c:pt>
                <c:pt idx="4">
                  <c:v>4799</c:v>
                </c:pt>
                <c:pt idx="5">
                  <c:v>3607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51-4A58-8CA4-DCB997D861B9}"/>
            </c:ext>
          </c:extLst>
        </c:ser>
        <c:ser>
          <c:idx val="6"/>
          <c:order val="1"/>
          <c:tx>
            <c:v>2016</c:v>
          </c:tx>
          <c:spPr>
            <a:pattFill prst="narHorz">
              <a:fgClr>
                <a:schemeClr val="accent6">
                  <a:lumMod val="80000"/>
                  <a:lumOff val="20000"/>
                </a:schemeClr>
              </a:fgClr>
              <a:bgClr>
                <a:schemeClr val="accent6">
                  <a:lumMod val="80000"/>
                  <a:lumOff val="20000"/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>
              <a:innerShdw blurRad="114300">
                <a:schemeClr val="accent6">
                  <a:lumMod val="80000"/>
                  <a:lumOff val="20000"/>
                </a:schemeClr>
              </a:inn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8C-473F-8862-7E0D7743AE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C-473F-8862-7E0D7743AE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9587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8C-473F-8862-7E0D7743A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'статьи_2010-2016'!$B$1:$G$2</c:f>
              <c:multiLvlStrCache>
                <c:ptCount val="6"/>
                <c:lvl>
                  <c:pt idx="0">
                    <c:v>статьи</c:v>
                  </c:pt>
                  <c:pt idx="1">
                    <c:v>цитирование</c:v>
                  </c:pt>
                  <c:pt idx="2">
                    <c:v>статьи</c:v>
                  </c:pt>
                  <c:pt idx="3">
                    <c:v>цитирование</c:v>
                  </c:pt>
                  <c:pt idx="4">
                    <c:v>статьи</c:v>
                  </c:pt>
                  <c:pt idx="5">
                    <c:v>цитирование</c:v>
                  </c:pt>
                </c:lvl>
                <c:lvl>
                  <c:pt idx="0">
                    <c:v>Scopus</c:v>
                  </c:pt>
                  <c:pt idx="2">
                    <c:v>Web of Science</c:v>
                  </c:pt>
                  <c:pt idx="4">
                    <c:v>РИНЦ</c:v>
                  </c:pt>
                </c:lvl>
              </c:multiLvlStrCache>
            </c:multiLvlStrRef>
          </c:cat>
          <c:val>
            <c:numRef>
              <c:f>'статьи_2010-2016'!$B$9:$G$9</c:f>
              <c:numCache>
                <c:formatCode>General</c:formatCode>
                <c:ptCount val="6"/>
                <c:pt idx="0">
                  <c:v>802</c:v>
                </c:pt>
                <c:pt idx="1">
                  <c:v>4648</c:v>
                </c:pt>
                <c:pt idx="2">
                  <c:v>551</c:v>
                </c:pt>
                <c:pt idx="3">
                  <c:v>3946</c:v>
                </c:pt>
                <c:pt idx="4">
                  <c:v>6371</c:v>
                </c:pt>
                <c:pt idx="5">
                  <c:v>16141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051-4A58-8CA4-DCB997D86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78672864"/>
        <c:axId val="278674432"/>
      </c:barChart>
      <c:catAx>
        <c:axId val="27867286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74432"/>
        <c:crosses val="autoZero"/>
        <c:auto val="1"/>
        <c:lblAlgn val="ctr"/>
        <c:lblOffset val="100"/>
        <c:noMultiLvlLbl val="0"/>
      </c:catAx>
      <c:valAx>
        <c:axId val="278674432"/>
        <c:scaling>
          <c:logBase val="10"/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1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7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4087382341690118"/>
          <c:y val="6.4287082826819456E-2"/>
          <c:w val="0.17047146965246707"/>
          <c:h val="6.159928397413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5"/>
      <c:rAngAx val="1"/>
    </c:view3D>
    <c:floor>
      <c:thickness val="0"/>
      <c:spPr>
        <a:noFill/>
        <a:ln w="1270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30749842618912E-2"/>
          <c:y val="3.2105745818436268E-2"/>
          <c:w val="0.88963279501551051"/>
          <c:h val="0.873630801562706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3162052088590665E-3"/>
                  <c:y val="9.88850116779256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0D-4333-A555-302A5998E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3E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докторские</c:v>
                </c:pt>
                <c:pt idx="1">
                  <c:v>кандидатские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0D-4333-A555-302A5998E6D5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7264820835436205E-3"/>
                  <c:y val="-8.090685327765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0D-4333-A555-302A5998E6D5}"/>
                </c:ext>
              </c:extLst>
            </c:dLbl>
            <c:dLbl>
              <c:idx val="1"/>
              <c:layout>
                <c:manualLayout>
                  <c:x val="1.30426872924026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60D-4333-A555-302A5998E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3E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докторские</c:v>
                </c:pt>
                <c:pt idx="1">
                  <c:v>кандидатские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</c:v>
                </c:pt>
                <c:pt idx="1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60D-4333-A555-302A5998E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813888"/>
        <c:axId val="127840256"/>
        <c:axId val="0"/>
      </c:bar3DChart>
      <c:catAx>
        <c:axId val="12781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2C3E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840256"/>
        <c:crosses val="autoZero"/>
        <c:auto val="1"/>
        <c:lblAlgn val="ctr"/>
        <c:lblOffset val="100"/>
        <c:noMultiLvlLbl val="0"/>
      </c:catAx>
      <c:valAx>
        <c:axId val="127840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781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4732074923597749E-2"/>
          <c:y val="9.822306173939252E-2"/>
          <c:w val="0.19038518214514019"/>
          <c:h val="0.41627537892305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2C3E5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>
      <a:outerShdw sx="1000" sy="1000" algn="ctr" rotWithShape="0">
        <a:srgbClr val="000000"/>
      </a:outerShdw>
    </a:effectLst>
  </c:spPr>
  <c:txPr>
    <a:bodyPr/>
    <a:lstStyle/>
    <a:p>
      <a:pPr>
        <a:defRPr sz="1600" b="1">
          <a:solidFill>
            <a:srgbClr val="2C3E50"/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65909818006486E-2"/>
          <c:y val="5.1794165124209472E-2"/>
          <c:w val="0.91212000097880086"/>
          <c:h val="0.76770211971372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Изобретения</c:v>
                </c:pt>
                <c:pt idx="1">
                  <c:v>Полезные модели</c:v>
                </c:pt>
                <c:pt idx="2">
                  <c:v>Базы данных</c:v>
                </c:pt>
                <c:pt idx="3">
                  <c:v>Программы для ЭВМ</c:v>
                </c:pt>
                <c:pt idx="4">
                  <c:v>Ноу-Хау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12</c:v>
                </c:pt>
                <c:pt idx="2">
                  <c:v>7</c:v>
                </c:pt>
                <c:pt idx="3">
                  <c:v>65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8-4D04-9E21-CB9BBABAC0B8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Изобретения</c:v>
                </c:pt>
                <c:pt idx="1">
                  <c:v>Полезные модели</c:v>
                </c:pt>
                <c:pt idx="2">
                  <c:v>Базы данных</c:v>
                </c:pt>
                <c:pt idx="3">
                  <c:v>Программы для ЭВМ</c:v>
                </c:pt>
                <c:pt idx="4">
                  <c:v>Ноу-Хау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36</c:v>
                </c:pt>
                <c:pt idx="1">
                  <c:v>13</c:v>
                </c:pt>
                <c:pt idx="2">
                  <c:v>29</c:v>
                </c:pt>
                <c:pt idx="3">
                  <c:v>167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08-4D04-9E21-CB9BBABA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28027648"/>
        <c:axId val="128049920"/>
      </c:barChart>
      <c:catAx>
        <c:axId val="12802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49920"/>
        <c:crosses val="autoZero"/>
        <c:auto val="1"/>
        <c:lblAlgn val="ctr"/>
        <c:lblOffset val="100"/>
        <c:noMultiLvlLbl val="0"/>
      </c:catAx>
      <c:valAx>
        <c:axId val="128049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755338510626592"/>
          <c:y val="5.864073219217783E-2"/>
          <c:w val="0.36534518089963874"/>
          <c:h val="0.13848926027844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42554539384737E-2"/>
          <c:y val="0.12823449803149609"/>
          <c:w val="0.95674082901222157"/>
          <c:h val="0.6899822834645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721416714622679E-3"/>
                  <c:y val="-1.0113312902317741E-2"/>
                </c:manualLayout>
              </c:layout>
              <c:tx>
                <c:rich>
                  <a:bodyPr/>
                  <a:lstStyle/>
                  <a:p>
                    <a:fld id="{050F8136-6B86-4648-9C2F-1CA56741C95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626-4462-9649-D9A51D415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ППС</c:v>
                </c:pt>
                <c:pt idx="1">
                  <c:v>НР</c:v>
                </c:pt>
                <c:pt idx="2">
                  <c:v>АУП</c:v>
                </c:pt>
                <c:pt idx="3">
                  <c:v>НВП</c:v>
                </c:pt>
                <c:pt idx="4">
                  <c:v>УВП</c:v>
                </c:pt>
                <c:pt idx="5">
                  <c:v>ОП</c:v>
                </c:pt>
                <c:pt idx="6">
                  <c:v>НТР</c:v>
                </c:pt>
                <c:pt idx="7">
                  <c:v>ПР</c:v>
                </c:pt>
                <c:pt idx="8">
                  <c:v>ВС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2911</c:v>
                </c:pt>
                <c:pt idx="1">
                  <c:v>576</c:v>
                </c:pt>
                <c:pt idx="2">
                  <c:v>866</c:v>
                </c:pt>
                <c:pt idx="3">
                  <c:v>797</c:v>
                </c:pt>
                <c:pt idx="4">
                  <c:v>1083</c:v>
                </c:pt>
                <c:pt idx="5">
                  <c:v>742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26-4462-9649-D9A51D415D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ППС</c:v>
                </c:pt>
                <c:pt idx="1">
                  <c:v>НР</c:v>
                </c:pt>
                <c:pt idx="2">
                  <c:v>АУП</c:v>
                </c:pt>
                <c:pt idx="3">
                  <c:v>НВП</c:v>
                </c:pt>
                <c:pt idx="4">
                  <c:v>УВП</c:v>
                </c:pt>
                <c:pt idx="5">
                  <c:v>ОП</c:v>
                </c:pt>
                <c:pt idx="6">
                  <c:v>НТР</c:v>
                </c:pt>
                <c:pt idx="7">
                  <c:v>ПР</c:v>
                </c:pt>
                <c:pt idx="8">
                  <c:v>ВС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2481</c:v>
                </c:pt>
                <c:pt idx="1">
                  <c:v>566</c:v>
                </c:pt>
                <c:pt idx="2">
                  <c:v>630</c:v>
                </c:pt>
                <c:pt idx="3">
                  <c:v>285</c:v>
                </c:pt>
                <c:pt idx="4">
                  <c:v>898</c:v>
                </c:pt>
                <c:pt idx="5">
                  <c:v>338</c:v>
                </c:pt>
                <c:pt idx="6">
                  <c:v>679</c:v>
                </c:pt>
                <c:pt idx="7">
                  <c:v>59</c:v>
                </c:pt>
                <c:pt idx="8">
                  <c:v>58</c:v>
                </c:pt>
                <c:pt idx="9">
                  <c:v>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26-4462-9649-D9A51D415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5"/>
        <c:axId val="1035551704"/>
        <c:axId val="1035547112"/>
      </c:barChart>
      <c:catAx>
        <c:axId val="103555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5547112"/>
        <c:crosses val="autoZero"/>
        <c:auto val="1"/>
        <c:lblAlgn val="ctr"/>
        <c:lblOffset val="100"/>
        <c:noMultiLvlLbl val="0"/>
      </c:catAx>
      <c:valAx>
        <c:axId val="1035547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551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26209838750794"/>
          <c:y val="8.2403854751537803E-2"/>
          <c:w val="0.95674082901222157"/>
          <c:h val="0.689982283464566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C-4541-B7C6-F60AB71CC3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C-4541-B7C6-F60AB71CC3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BC-4541-B7C6-F60AB71CC3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BC-4541-B7C6-F60AB71CC3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1BC-4541-B7C6-F60AB71CC3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1BC-4541-B7C6-F60AB71CC3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1BC-4541-B7C6-F60AB71CC3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1BC-4541-B7C6-F60AB71CC32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1BC-4541-B7C6-F60AB71CC32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1BC-4541-B7C6-F60AB71CC32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BC-4541-B7C6-F60AB71CC32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BC-4541-B7C6-F60AB71CC32D}"/>
                </c:ext>
              </c:extLst>
            </c:dLbl>
            <c:dLbl>
              <c:idx val="8"/>
              <c:layout>
                <c:manualLayout>
                  <c:x val="5.558513738613427E-2"/>
                  <c:y val="-0.117122922130698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082933836286135E-2"/>
                      <c:h val="8.96754199444177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1BC-4541-B7C6-F60AB71CC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ППС</c:v>
                </c:pt>
                <c:pt idx="1">
                  <c:v>НР</c:v>
                </c:pt>
                <c:pt idx="2">
                  <c:v>АУП</c:v>
                </c:pt>
                <c:pt idx="3">
                  <c:v>НВП</c:v>
                </c:pt>
                <c:pt idx="4">
                  <c:v>УВП</c:v>
                </c:pt>
                <c:pt idx="5">
                  <c:v>ОП</c:v>
                </c:pt>
                <c:pt idx="6">
                  <c:v>НТР</c:v>
                </c:pt>
                <c:pt idx="7">
                  <c:v>ПР</c:v>
                </c:pt>
                <c:pt idx="8">
                  <c:v>ВС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2911</c:v>
                </c:pt>
                <c:pt idx="1">
                  <c:v>576</c:v>
                </c:pt>
                <c:pt idx="2">
                  <c:v>866</c:v>
                </c:pt>
                <c:pt idx="3">
                  <c:v>797</c:v>
                </c:pt>
                <c:pt idx="4">
                  <c:v>1083</c:v>
                </c:pt>
                <c:pt idx="5">
                  <c:v>742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1BC-4541-B7C6-F60AB71CC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858534277465801"/>
          <c:y val="4.0468555843495541E-2"/>
          <c:w val="0.16940603432336865"/>
          <c:h val="0.93916224030768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42554539384737E-2"/>
          <c:y val="0.12823449803149609"/>
          <c:w val="0.95674082901222157"/>
          <c:h val="0.689982283464566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8-4F8E-BA50-D8E94C5326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8-4F8E-BA50-D8E94C5326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38-4F8E-BA50-D8E94C5326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38-4F8E-BA50-D8E94C5326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38-4F8E-BA50-D8E94C5326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38-4F8E-BA50-D8E94C5326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38-4F8E-BA50-D8E94C5326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B38-4F8E-BA50-D8E94C5326B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B38-4F8E-BA50-D8E94C5326B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B38-4F8E-BA50-D8E94C5326BA}"/>
                </c:ext>
              </c:extLst>
            </c:dLbl>
            <c:dLbl>
              <c:idx val="7"/>
              <c:layout>
                <c:manualLayout>
                  <c:x val="-0.16410412500053842"/>
                  <c:y val="-0.144787777599998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38-4F8E-BA50-D8E94C5326BA}"/>
                </c:ext>
              </c:extLst>
            </c:dLbl>
            <c:dLbl>
              <c:idx val="8"/>
              <c:layout>
                <c:manualLayout>
                  <c:x val="0.16410412500053839"/>
                  <c:y val="-0.144787777599998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38-4F8E-BA50-D8E94C532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6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ППС</c:v>
                </c:pt>
                <c:pt idx="1">
                  <c:v>НР</c:v>
                </c:pt>
                <c:pt idx="2">
                  <c:v>АУП</c:v>
                </c:pt>
                <c:pt idx="3">
                  <c:v>НВП</c:v>
                </c:pt>
                <c:pt idx="4">
                  <c:v>УВП</c:v>
                </c:pt>
                <c:pt idx="5">
                  <c:v>ОП</c:v>
                </c:pt>
                <c:pt idx="6">
                  <c:v>НТР</c:v>
                </c:pt>
                <c:pt idx="7">
                  <c:v>ПР</c:v>
                </c:pt>
                <c:pt idx="8">
                  <c:v>ВС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2481</c:v>
                </c:pt>
                <c:pt idx="1">
                  <c:v>566</c:v>
                </c:pt>
                <c:pt idx="2">
                  <c:v>630</c:v>
                </c:pt>
                <c:pt idx="3">
                  <c:v>285</c:v>
                </c:pt>
                <c:pt idx="4">
                  <c:v>898</c:v>
                </c:pt>
                <c:pt idx="5">
                  <c:v>338</c:v>
                </c:pt>
                <c:pt idx="6">
                  <c:v>679</c:v>
                </c:pt>
                <c:pt idx="7">
                  <c:v>59</c:v>
                </c:pt>
                <c:pt idx="8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B38-4F8E-BA50-D8E94C532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321626934406375E-2"/>
          <c:y val="7.956314876429374E-2"/>
          <c:w val="0.86179264036531522"/>
          <c:h val="0.737939377095153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13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1-459E-BA67-20751F9B1E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</c:v>
                </c:pt>
                <c:pt idx="1">
                  <c:v>18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1-459E-BA67-20751F9B1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2203944"/>
        <c:axId val="1392200008"/>
        <c:axId val="0"/>
      </c:bar3DChart>
      <c:catAx>
        <c:axId val="139220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2200008"/>
        <c:crosses val="autoZero"/>
        <c:auto val="1"/>
        <c:lblAlgn val="ctr"/>
        <c:lblOffset val="100"/>
        <c:noMultiLvlLbl val="0"/>
      </c:catAx>
      <c:valAx>
        <c:axId val="1392200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92203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276815063414244"/>
          <c:y val="0.1576147685606531"/>
          <c:w val="0.17300230160114996"/>
          <c:h val="0.40145787937155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931">
          <a:noFill/>
        </a:ln>
      </c:spPr>
      <c:txPr>
        <a:bodyPr rot="0" spcFirstLastPara="1" vertOverflow="ellipsis" vert="horz" wrap="square" anchor="ctr" anchorCtr="1"/>
        <a:lstStyle/>
        <a:p>
          <a:pPr>
            <a:defRPr sz="2172" b="1" i="0" u="none" strike="noStrike" kern="1200" spc="0" normalizeH="0" baseline="0">
              <a:solidFill>
                <a:schemeClr val="accent3">
                  <a:lumMod val="50000"/>
                </a:scheme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44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B69-4F82-B0A2-9A6BE243BB8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44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69-4F82-B0A2-9A6BE243BB84}"/>
              </c:ext>
            </c:extLst>
          </c:dPt>
          <c:dLbls>
            <c:spPr>
              <a:noFill/>
              <a:ln w="25931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22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724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Внебюджетные источники университета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125.7</c:v>
                </c:pt>
                <c:pt idx="1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69-4F82-B0A2-9A6BE243BB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931">
          <a:noFill/>
        </a:ln>
      </c:spPr>
    </c:plotArea>
    <c:legend>
      <c:legendPos val="r"/>
      <c:layout>
        <c:manualLayout>
          <c:xMode val="edge"/>
          <c:yMode val="edge"/>
          <c:x val="0.54214185579743701"/>
          <c:y val="0.37031980617807397"/>
          <c:w val="0.35854851847439617"/>
          <c:h val="0.4134306480920654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baseline="0">
          <a:solidFill>
            <a:schemeClr val="accent1"/>
          </a:solidFill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9966FF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Доходы от использования имущественного комплекса </a:t>
            </a:r>
          </a:p>
          <a:p>
            <a:pPr>
              <a:defRPr>
                <a:solidFill>
                  <a:srgbClr val="9966FF"/>
                </a:solidFill>
              </a:defRP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(передача в аренду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</c:rich>
      </c:tx>
      <c:layout>
        <c:manualLayout>
          <c:xMode val="edge"/>
          <c:yMode val="edge"/>
          <c:x val="0.16313685245321746"/>
          <c:y val="4.4587089085450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9966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544591151262453E-3"/>
          <c:y val="0.17933334497282638"/>
          <c:w val="0.93888888888888999"/>
          <c:h val="0.46468285214348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'[Копия КС3-9 январь (отдельное финансирование).xlsx]Лист1'!$G$11</c:f>
              <c:strCache>
                <c:ptCount val="1"/>
                <c:pt idx="0">
                  <c:v>Общая площадь помещений переданных в аренду, кв.м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'[Копия КС3-9 январь (отдельное финансирование).xlsx]Лист1'!$E$13:$E$17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'[Копия КС3-9 январь (отдельное финансирование).xlsx]Лист1'!$G$13:$G$17</c:f>
              <c:numCache>
                <c:formatCode>0.00</c:formatCode>
                <c:ptCount val="5"/>
                <c:pt idx="0">
                  <c:v>25.6</c:v>
                </c:pt>
                <c:pt idx="1">
                  <c:v>23.1</c:v>
                </c:pt>
                <c:pt idx="2">
                  <c:v>25.6</c:v>
                </c:pt>
                <c:pt idx="3">
                  <c:v>26.5</c:v>
                </c:pt>
                <c:pt idx="4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B-454D-9EB2-A8D16B20F9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8058496"/>
        <c:axId val="68068480"/>
      </c:barChart>
      <c:lineChart>
        <c:grouping val="standard"/>
        <c:varyColors val="0"/>
        <c:ser>
          <c:idx val="1"/>
          <c:order val="1"/>
          <c:tx>
            <c:strRef>
              <c:f>'[Копия КС3-9 январь (отдельное финансирование).xlsx]Лист1'!$H$11</c:f>
              <c:strCache>
                <c:ptCount val="1"/>
                <c:pt idx="0">
                  <c:v>Доходы от использования имущественного комплекса (передача в аренду) </c:v>
                </c:pt>
              </c:strCache>
            </c:strRef>
          </c:tx>
          <c:spPr>
            <a:ln w="381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'[Копия КС3-9 январь (отдельное финансирование).xlsx]Лист1'!$H$13:$H$17</c:f>
              <c:numCache>
                <c:formatCode>0.00</c:formatCode>
                <c:ptCount val="5"/>
                <c:pt idx="0">
                  <c:v>20.9</c:v>
                </c:pt>
                <c:pt idx="1">
                  <c:v>19.600000000000001</c:v>
                </c:pt>
                <c:pt idx="2">
                  <c:v>11.5</c:v>
                </c:pt>
                <c:pt idx="3">
                  <c:v>39.4</c:v>
                </c:pt>
                <c:pt idx="4">
                  <c:v>43.15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5B-454D-9EB2-A8D16B20F9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084096"/>
        <c:axId val="68070016"/>
      </c:lineChart>
      <c:catAx>
        <c:axId val="680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068480"/>
        <c:crosses val="autoZero"/>
        <c:auto val="1"/>
        <c:lblAlgn val="ctr"/>
        <c:lblOffset val="100"/>
        <c:noMultiLvlLbl val="0"/>
      </c:catAx>
      <c:valAx>
        <c:axId val="680684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68058496"/>
        <c:crosses val="autoZero"/>
        <c:crossBetween val="between"/>
      </c:valAx>
      <c:valAx>
        <c:axId val="68070016"/>
        <c:scaling>
          <c:orientation val="minMax"/>
        </c:scaling>
        <c:delete val="1"/>
        <c:axPos val="r"/>
        <c:numFmt formatCode="0.00" sourceLinked="1"/>
        <c:majorTickMark val="none"/>
        <c:minorTickMark val="none"/>
        <c:tickLblPos val="none"/>
        <c:crossAx val="68084096"/>
        <c:crosses val="max"/>
        <c:crossBetween val="between"/>
      </c:valAx>
      <c:catAx>
        <c:axId val="68084096"/>
        <c:scaling>
          <c:orientation val="minMax"/>
        </c:scaling>
        <c:delete val="1"/>
        <c:axPos val="b"/>
        <c:majorTickMark val="none"/>
        <c:minorTickMark val="none"/>
        <c:tickLblPos val="none"/>
        <c:crossAx val="6807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16817234190412E-2"/>
          <c:y val="0.77176516281353502"/>
          <c:w val="0.89385965376508703"/>
          <c:h val="0.21593943511679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 b="1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Общая площадь недвижимого имущества (оперативное управление), </a:t>
            </a:r>
          </a:p>
          <a:p>
            <a:pPr algn="ctr">
              <a:defRPr sz="1200" b="1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тыс. кв. м.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площадь недвижимого имущества (оперативное управление), тыс. кв. м.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0-1CB3-4C73-AA03-25A32E33F0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423.1</c:v>
                </c:pt>
                <c:pt idx="1">
                  <c:v>572.87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3-4C73-AA03-25A32E33F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41046144"/>
        <c:axId val="136905088"/>
      </c:barChart>
      <c:catAx>
        <c:axId val="14104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6905088"/>
        <c:crosses val="autoZero"/>
        <c:auto val="1"/>
        <c:lblAlgn val="ctr"/>
        <c:lblOffset val="100"/>
        <c:noMultiLvlLbl val="0"/>
      </c:catAx>
      <c:valAx>
        <c:axId val="136905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1046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200" b="0" dirty="0"/>
              <a:t>Динамика документооборота </a:t>
            </a:r>
            <a:br>
              <a:rPr lang="ru-RU" sz="1200" b="0" dirty="0"/>
            </a:br>
            <a:r>
              <a:rPr lang="ru-RU" sz="1200" b="0" dirty="0"/>
              <a:t>по внутренней документации, ед.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Лист1!$A$56</c:f>
              <c:strCache>
                <c:ptCount val="1"/>
                <c:pt idx="0">
                  <c:v>внутренняя документация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Лист1!$B$55:$D$55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Лист1!$B$56:$D$56</c:f>
              <c:numCache>
                <c:formatCode>General</c:formatCode>
                <c:ptCount val="3"/>
                <c:pt idx="0" formatCode="#,##0">
                  <c:v>38570</c:v>
                </c:pt>
                <c:pt idx="1">
                  <c:v>33196</c:v>
                </c:pt>
                <c:pt idx="2">
                  <c:v>32186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D-400D-B523-4083D1C00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shape val="box"/>
        <c:axId val="68783104"/>
        <c:axId val="68965120"/>
        <c:axId val="0"/>
      </c:bar3DChart>
      <c:catAx>
        <c:axId val="6878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8965120"/>
        <c:crosses val="autoZero"/>
        <c:auto val="1"/>
        <c:lblAlgn val="ctr"/>
        <c:lblOffset val="100"/>
        <c:noMultiLvlLbl val="0"/>
      </c:catAx>
      <c:valAx>
        <c:axId val="6896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878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40000"/>
          <a:lumOff val="60000"/>
        </a:schemeClr>
      </a:solidFill>
    </a:ln>
    <a:effectLst/>
  </c:spPr>
  <c:txPr>
    <a:bodyPr/>
    <a:lstStyle/>
    <a:p>
      <a:pPr>
        <a:defRPr>
          <a:solidFill>
            <a:schemeClr val="tx2"/>
          </a:solidFill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23931317437148"/>
          <c:y val="7.4380165289256214E-2"/>
          <c:w val="0.86924133681493865"/>
          <c:h val="0.667987847147524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Лист2!$F$22</c:f>
              <c:strCache>
                <c:ptCount val="1"/>
                <c:pt idx="0">
                  <c:v>Южный федеральный униеврситет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137,8%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19-430E-9A05-1FE86867CA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164,0%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19-430E-9A05-1FE86867CA91}"/>
                </c:ext>
              </c:extLst>
            </c:dLbl>
            <c:dLbl>
              <c:idx val="2"/>
              <c:layout>
                <c:manualLayout>
                  <c:x val="-4.4994375703037133E-3"/>
                  <c:y val="-2.9247796398751358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213,2%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19-430E-9A05-1FE86867CA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141,9%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19-430E-9A05-1FE86867C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Лист2!$G$21:$I$21</c:f>
              <c:strCache>
                <c:ptCount val="3"/>
                <c:pt idx="0">
                  <c:v>средняя заработная плата </c:v>
                </c:pt>
                <c:pt idx="1">
                  <c:v>ППС</c:v>
                </c:pt>
                <c:pt idx="2">
                  <c:v>НС</c:v>
                </c:pt>
              </c:strCache>
            </c:strRef>
          </c:cat>
          <c:val>
            <c:numRef>
              <c:f>Лист2!$G$22:$I$22</c:f>
              <c:numCache>
                <c:formatCode>#,##0</c:formatCode>
                <c:ptCount val="3"/>
                <c:pt idx="0">
                  <c:v>35830</c:v>
                </c:pt>
                <c:pt idx="1">
                  <c:v>42634</c:v>
                </c:pt>
                <c:pt idx="2">
                  <c:v>55438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19-430E-9A05-1FE86867CA91}"/>
            </c:ext>
          </c:extLst>
        </c:ser>
        <c:ser>
          <c:idx val="1"/>
          <c:order val="1"/>
          <c:tx>
            <c:strRef>
              <c:f>Лист2!$F$23</c:f>
              <c:strCache>
                <c:ptCount val="1"/>
                <c:pt idx="0">
                  <c:v>Ростовская область (www.rostov.gks.ru), (www.gks.ru)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6587303591541211E-2"/>
                  <c:y val="-3.4623459013313144E-17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>
                        <a:solidFill>
                          <a:schemeClr val="bg2">
                            <a:lumMod val="25000"/>
                          </a:schemeClr>
                        </a:solidFill>
                      </a:defRPr>
                    </a:pPr>
                    <a:r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19-430E-9A05-1FE86867CA91}"/>
                </c:ext>
              </c:extLst>
            </c:dLbl>
            <c:dLbl>
              <c:idx val="1"/>
              <c:layout>
                <c:manualLayout>
                  <c:x val="6.4143681847339132E-3"/>
                  <c:y val="-3.4623459013313144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19-430E-9A05-1FE86867CA91}"/>
                </c:ext>
              </c:extLst>
            </c:dLbl>
            <c:dLbl>
              <c:idx val="2"/>
              <c:layout>
                <c:manualLayout>
                  <c:x val="4.601846193215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19-430E-9A05-1FE86867CA91}"/>
                </c:ext>
              </c:extLst>
            </c:dLbl>
            <c:dLbl>
              <c:idx val="3"/>
              <c:layout>
                <c:manualLayout>
                  <c:x val="5.05506086915530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19-430E-9A05-1FE86867C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Лист2!$G$21:$I$21</c:f>
              <c:strCache>
                <c:ptCount val="3"/>
                <c:pt idx="0">
                  <c:v>средняя заработная плата </c:v>
                </c:pt>
                <c:pt idx="1">
                  <c:v>ППС</c:v>
                </c:pt>
                <c:pt idx="2">
                  <c:v>НС</c:v>
                </c:pt>
              </c:strCache>
            </c:strRef>
          </c:cat>
          <c:val>
            <c:numRef>
              <c:f>Лист2!$G$23:$I$23</c:f>
              <c:numCache>
                <c:formatCode>#,##0</c:formatCode>
                <c:ptCount val="3"/>
                <c:pt idx="0">
                  <c:v>25997</c:v>
                </c:pt>
                <c:pt idx="1">
                  <c:v>25997</c:v>
                </c:pt>
                <c:pt idx="2">
                  <c:v>25997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19-430E-9A05-1FE86867C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15257984"/>
        <c:axId val="315259520"/>
        <c:axId val="0"/>
      </c:bar3DChart>
      <c:catAx>
        <c:axId val="31525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315259520"/>
        <c:crosses val="autoZero"/>
        <c:auto val="1"/>
        <c:lblAlgn val="ctr"/>
        <c:lblOffset val="100"/>
        <c:noMultiLvlLbl val="0"/>
      </c:catAx>
      <c:valAx>
        <c:axId val="31525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i="1" u="none"/>
            </a:pPr>
            <a:endParaRPr lang="ru-RU"/>
          </a:p>
        </c:txPr>
        <c:crossAx val="315257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vert="horz"/>
          <a:lstStyle/>
          <a:p>
            <a:pPr rtl="0">
              <a:defRPr sz="900" b="1"/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pct30">
      <a:fgClr>
        <a:schemeClr val="tx2">
          <a:lumMod val="20000"/>
          <a:lumOff val="80000"/>
        </a:schemeClr>
      </a:fgClr>
      <a:bgClr>
        <a:schemeClr val="bg1"/>
      </a:bgClr>
    </a:pattFill>
    <a:ln w="3175" cap="flat" cmpd="sng" algn="ctr">
      <a:solidFill>
        <a:schemeClr val="tx2">
          <a:lumMod val="40000"/>
          <a:lumOff val="60000"/>
        </a:schemeClr>
      </a:solidFill>
      <a:round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61-439E-BF26-39947FF502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61-439E-BF26-39947FF502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61-439E-BF26-39947FF502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61-439E-BF26-39947FF502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61-439E-BF26-39947FF502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61-439E-BF26-39947FF502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61-439E-BF26-39947FF502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ВПО</c:v>
                </c:pt>
                <c:pt idx="1">
                  <c:v>ДПО</c:v>
                </c:pt>
                <c:pt idx="2">
                  <c:v>Наука СГЗ</c:v>
                </c:pt>
                <c:pt idx="3">
                  <c:v>Наука (конкурсы)</c:v>
                </c:pt>
                <c:pt idx="4">
                  <c:v>Внутренние гранты</c:v>
                </c:pt>
                <c:pt idx="5">
                  <c:v>Хоздоговоры</c:v>
                </c:pt>
                <c:pt idx="6">
                  <c:v>Иная приносящая доход деятельность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341.9</c:v>
                </c:pt>
                <c:pt idx="1">
                  <c:v>28.7</c:v>
                </c:pt>
                <c:pt idx="2">
                  <c:v>163.80000000000001</c:v>
                </c:pt>
                <c:pt idx="3">
                  <c:v>71.5</c:v>
                </c:pt>
                <c:pt idx="4">
                  <c:v>89.4</c:v>
                </c:pt>
                <c:pt idx="5">
                  <c:v>192.7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61-439E-BF26-39947FF50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Инженерное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D1-4902-9C39-030D2E04B3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D1-4902-9C39-030D2E04B3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D1-4902-9C39-030D2E04B3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D1-4902-9C39-030D2E04B3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D1-4902-9C39-030D2E04B3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D1-4902-9C39-030D2E04B3D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D1-4902-9C39-030D2E04B3DE}"/>
              </c:ext>
            </c:extLst>
          </c:dPt>
          <c:dLbls>
            <c:dLbl>
              <c:idx val="4"/>
              <c:layout>
                <c:manualLayout>
                  <c:x val="-6.0872414556393965E-2"/>
                  <c:y val="5.836195903174186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D1-4902-9C39-030D2E04B3D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D1-4902-9C39-030D2E04B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ВПО</c:v>
                </c:pt>
                <c:pt idx="1">
                  <c:v>ДПО</c:v>
                </c:pt>
                <c:pt idx="2">
                  <c:v>Наука СГЗ</c:v>
                </c:pt>
                <c:pt idx="3">
                  <c:v>Наука (конкурсы)</c:v>
                </c:pt>
                <c:pt idx="4">
                  <c:v>Внутренние гранты</c:v>
                </c:pt>
                <c:pt idx="5">
                  <c:v>Хоздоговоры</c:v>
                </c:pt>
                <c:pt idx="6">
                  <c:v>Иная приносящая доход деятельность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491.5</c:v>
                </c:pt>
                <c:pt idx="1">
                  <c:v>17</c:v>
                </c:pt>
                <c:pt idx="2">
                  <c:v>107.1</c:v>
                </c:pt>
                <c:pt idx="3">
                  <c:v>35.4</c:v>
                </c:pt>
                <c:pt idx="4">
                  <c:v>12.7</c:v>
                </c:pt>
                <c:pt idx="5">
                  <c:v>657.4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D1-4902-9C39-030D2E04B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Гуманитарное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1F-4743-90C3-EDA9C0912A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F-4743-90C3-EDA9C0912A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F-4743-90C3-EDA9C0912A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1F-4743-90C3-EDA9C0912A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1F-4743-90C3-EDA9C0912A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1F-4743-90C3-EDA9C0912A9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91F-4743-90C3-EDA9C0912A94}"/>
              </c:ext>
            </c:extLst>
          </c:dPt>
          <c:dLbls>
            <c:dLbl>
              <c:idx val="2"/>
              <c:layout>
                <c:manualLayout>
                  <c:x val="-5.533855868763083E-3"/>
                  <c:y val="1.16723918063485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1F-4743-90C3-EDA9C0912A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1F-4743-90C3-EDA9C0912A9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1F-4743-90C3-EDA9C0912A9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1F-4743-90C3-EDA9C0912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ВПО</c:v>
                </c:pt>
                <c:pt idx="1">
                  <c:v>ДПО</c:v>
                </c:pt>
                <c:pt idx="2">
                  <c:v>Наука СГЗ</c:v>
                </c:pt>
                <c:pt idx="3">
                  <c:v>Наука (конкурсы)</c:v>
                </c:pt>
                <c:pt idx="4">
                  <c:v>Внутренние гранты</c:v>
                </c:pt>
                <c:pt idx="5">
                  <c:v>Хоздоговоры</c:v>
                </c:pt>
                <c:pt idx="6">
                  <c:v>Иная приносящая доход деятельность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626</c:v>
                </c:pt>
                <c:pt idx="1">
                  <c:v>66.400000000000006</c:v>
                </c:pt>
                <c:pt idx="2">
                  <c:v>45.7</c:v>
                </c:pt>
                <c:pt idx="3">
                  <c:v>2</c:v>
                </c:pt>
                <c:pt idx="4">
                  <c:v>0.6</c:v>
                </c:pt>
                <c:pt idx="5">
                  <c:v>41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1F-4743-90C3-EDA9C0912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Психология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63-4779-9C9D-4034C4931C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63-4779-9C9D-4034C4931C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63-4779-9C9D-4034C4931C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63-4779-9C9D-4034C4931C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63-4779-9C9D-4034C4931C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663-4779-9C9D-4034C4931CB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663-4779-9C9D-4034C4931CB6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63-4779-9C9D-4034C4931CB6}"/>
                </c:ext>
              </c:extLst>
            </c:dLbl>
            <c:dLbl>
              <c:idx val="4"/>
              <c:layout>
                <c:manualLayout>
                  <c:x val="1.1067711737526166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63-4779-9C9D-4034C4931CB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63-4779-9C9D-4034C4931CB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63-4779-9C9D-4034C4931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ВПО</c:v>
                </c:pt>
                <c:pt idx="1">
                  <c:v>ДПО</c:v>
                </c:pt>
                <c:pt idx="2">
                  <c:v>Наука СГЗ</c:v>
                </c:pt>
                <c:pt idx="3">
                  <c:v>Наука (конкурсы)</c:v>
                </c:pt>
                <c:pt idx="4">
                  <c:v>Внутренние гранты</c:v>
                </c:pt>
                <c:pt idx="5">
                  <c:v>Хоздоговоры</c:v>
                </c:pt>
                <c:pt idx="6">
                  <c:v>Иная приносящая доход деятельность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167.4</c:v>
                </c:pt>
                <c:pt idx="1">
                  <c:v>15.9</c:v>
                </c:pt>
                <c:pt idx="2">
                  <c:v>19.5</c:v>
                </c:pt>
                <c:pt idx="3">
                  <c:v>0.6</c:v>
                </c:pt>
                <c:pt idx="4">
                  <c:v>5</c:v>
                </c:pt>
                <c:pt idx="5">
                  <c:v>0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663-4779-9C9D-4034C4931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Архитектура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5-442D-9350-76249D27D1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A5-442D-9350-76249D27D1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A5-442D-9350-76249D27D1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A5-442D-9350-76249D27D1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A5-442D-9350-76249D27D14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A5-442D-9350-76249D27D14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A5-442D-9350-76249D27D146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A5-442D-9350-76249D27D14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A5-442D-9350-76249D27D14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A5-442D-9350-76249D27D146}"/>
                </c:ext>
              </c:extLst>
            </c:dLbl>
            <c:dLbl>
              <c:idx val="5"/>
              <c:layout>
                <c:manualLayout>
                  <c:x val="-5.5338558687631333E-3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A5-442D-9350-76249D27D14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A5-442D-9350-76249D27D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ВПО</c:v>
                </c:pt>
                <c:pt idx="1">
                  <c:v>ДПО</c:v>
                </c:pt>
                <c:pt idx="2">
                  <c:v>Наука СГЗ</c:v>
                </c:pt>
                <c:pt idx="3">
                  <c:v>Наука (конкурсы)</c:v>
                </c:pt>
                <c:pt idx="4">
                  <c:v>Внутренние гранты</c:v>
                </c:pt>
                <c:pt idx="5">
                  <c:v>Хоздоговоры</c:v>
                </c:pt>
                <c:pt idx="6">
                  <c:v>Иная приносящая доход деятельность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129.4</c:v>
                </c:pt>
                <c:pt idx="1">
                  <c:v>30.7</c:v>
                </c:pt>
                <c:pt idx="2">
                  <c:v>0.8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A5-442D-9350-76249D27D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321626934406375E-2"/>
          <c:y val="7.956314876429374E-2"/>
          <c:w val="0.86179264036531522"/>
          <c:h val="0.737939377095153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1977173837233162E-3"/>
                  <c:y val="-1.169573140338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62-4CB8-BDB4-46F47E9B1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Очная </c:v>
                </c:pt>
                <c:pt idx="1">
                  <c:v>Очно-заочная</c:v>
                </c:pt>
                <c:pt idx="2">
                  <c:v>Заочная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24518</c:v>
                </c:pt>
                <c:pt idx="1">
                  <c:v>2762</c:v>
                </c:pt>
                <c:pt idx="2">
                  <c:v>16814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C62-4CB8-BDB4-46F47E9B17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5931521511699192E-3"/>
                  <c:y val="-8.7717985525381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62-4CB8-BDB4-46F47E9B1720}"/>
                </c:ext>
              </c:extLst>
            </c:dLbl>
            <c:dLbl>
              <c:idx val="1"/>
              <c:layout>
                <c:manualLayout>
                  <c:x val="1.9186304302339838E-2"/>
                  <c:y val="-2.9239328508460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62-4CB8-BDB4-46F47E9B1720}"/>
                </c:ext>
              </c:extLst>
            </c:dLbl>
            <c:dLbl>
              <c:idx val="2"/>
              <c:layout>
                <c:manualLayout>
                  <c:x val="1.91863043023398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62-4CB8-BDB4-46F47E9B1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Очная </c:v>
                </c:pt>
                <c:pt idx="1">
                  <c:v>Очно-заочная</c:v>
                </c:pt>
                <c:pt idx="2">
                  <c:v>Заочная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18000</c:v>
                </c:pt>
                <c:pt idx="1">
                  <c:v>1286</c:v>
                </c:pt>
                <c:pt idx="2">
                  <c:v>7900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5C62-4CB8-BDB4-46F47E9B1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box"/>
        <c:axId val="1392203944"/>
        <c:axId val="1392200008"/>
        <c:axId val="0"/>
      </c:bar3DChart>
      <c:catAx>
        <c:axId val="139220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2200008"/>
        <c:crosses val="autoZero"/>
        <c:auto val="1"/>
        <c:lblAlgn val="ctr"/>
        <c:lblOffset val="100"/>
        <c:noMultiLvlLbl val="0"/>
      </c:catAx>
      <c:valAx>
        <c:axId val="13922000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92203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Филиалы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28-4384-B738-F0CD98B715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28-4384-B738-F0CD98B715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28-4384-B738-F0CD98B715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28-4384-B738-F0CD98B715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28-4384-B738-F0CD98B715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28-4384-B738-F0CD98B715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28-4384-B738-F0CD98B7154F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28-4384-B738-F0CD98B7154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28-4384-B738-F0CD98B715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28-4384-B738-F0CD98B7154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28-4384-B738-F0CD98B7154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28-4384-B738-F0CD98B71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ВПО</c:v>
                </c:pt>
                <c:pt idx="1">
                  <c:v>ДПО</c:v>
                </c:pt>
                <c:pt idx="2">
                  <c:v>Наука СГЗ</c:v>
                </c:pt>
                <c:pt idx="3">
                  <c:v>Наука (конкурсы)</c:v>
                </c:pt>
                <c:pt idx="4">
                  <c:v>Внутренние гранты</c:v>
                </c:pt>
                <c:pt idx="5">
                  <c:v>Хоздоговоры</c:v>
                </c:pt>
                <c:pt idx="6">
                  <c:v>Иная приносящая доход деятельность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83.3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28-4384-B738-F0CD98B71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57-45B1-AF23-FF26156490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57-45B1-AF23-FF26156490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57-45B1-AF23-FF26156490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57-45B1-AF23-FF26156490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ФОТ</c:v>
                </c:pt>
                <c:pt idx="1">
                  <c:v>Содержание имущеественного комплекса</c:v>
                </c:pt>
                <c:pt idx="2">
                  <c:v>Программа развития</c:v>
                </c:pt>
                <c:pt idx="3">
                  <c:v>Информационные ресурсы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602.29999999999995</c:v>
                </c:pt>
                <c:pt idx="1">
                  <c:v>280.77999999999997</c:v>
                </c:pt>
                <c:pt idx="2">
                  <c:v>45.5</c:v>
                </c:pt>
                <c:pt idx="3">
                  <c:v>18.02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57-45B1-AF23-FF2615649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Инженерное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71-4881-8183-903F857F47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71-4881-8183-903F857F47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71-4881-8183-903F857F47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71-4881-8183-903F857F47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ФОТ</c:v>
                </c:pt>
                <c:pt idx="1">
                  <c:v>Содержание имущеественного комплекса</c:v>
                </c:pt>
                <c:pt idx="2">
                  <c:v>Программа развития</c:v>
                </c:pt>
                <c:pt idx="3">
                  <c:v>Информационные ресурсы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820.9</c:v>
                </c:pt>
                <c:pt idx="1">
                  <c:v>400.21</c:v>
                </c:pt>
                <c:pt idx="2">
                  <c:v>64.099999999999994</c:v>
                </c:pt>
                <c:pt idx="3">
                  <c:v>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71-4881-8183-903F857F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Гуманитарное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AB-46C5-8191-2B10374AE6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AB-46C5-8191-2B10374AE6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AB-46C5-8191-2B10374AE6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AB-46C5-8191-2B10374AE6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ФОТ</c:v>
                </c:pt>
                <c:pt idx="1">
                  <c:v>Содержание имущеественного комплекса</c:v>
                </c:pt>
                <c:pt idx="2">
                  <c:v>Программа развития</c:v>
                </c:pt>
                <c:pt idx="3">
                  <c:v>Информационные ресурсы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469.9</c:v>
                </c:pt>
                <c:pt idx="1">
                  <c:v>88.22</c:v>
                </c:pt>
                <c:pt idx="2">
                  <c:v>30.1</c:v>
                </c:pt>
                <c:pt idx="3">
                  <c:v>19.88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AB-46C5-8191-2B10374AE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Психология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3-425C-B23A-528125FF21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83-425C-B23A-528125FF21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83-425C-B23A-528125FF21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83-425C-B23A-528125FF21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ФОТ</c:v>
                </c:pt>
                <c:pt idx="1">
                  <c:v>Содержание имущеественного комплекса</c:v>
                </c:pt>
                <c:pt idx="2">
                  <c:v>Программа развития</c:v>
                </c:pt>
                <c:pt idx="3">
                  <c:v>Информационные ресурсы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122.8</c:v>
                </c:pt>
                <c:pt idx="1">
                  <c:v>15.35</c:v>
                </c:pt>
                <c:pt idx="2">
                  <c:v>8.5</c:v>
                </c:pt>
                <c:pt idx="3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83-425C-B23A-528125FF2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Архитектура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FE-4DC3-A533-F0C1CEB245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FE-4DC3-A533-F0C1CEB245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FE-4DC3-A533-F0C1CEB245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FE-4DC3-A533-F0C1CEB24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ФОТ</c:v>
                </c:pt>
                <c:pt idx="1">
                  <c:v>Содержание имущеественного комплекса</c:v>
                </c:pt>
                <c:pt idx="2">
                  <c:v>Программа развития</c:v>
                </c:pt>
                <c:pt idx="3">
                  <c:v>Информационные ресурсы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106.5</c:v>
                </c:pt>
                <c:pt idx="1">
                  <c:v>19.829999999999998</c:v>
                </c:pt>
                <c:pt idx="2">
                  <c:v>8.6</c:v>
                </c:pt>
                <c:pt idx="3">
                  <c:v>5.97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FE-4DC3-A533-F0C1CEB24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Филиалы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5E-4B37-83C6-71577EDA1F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5E-4B37-83C6-71577EDA1F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5E-4B37-83C6-71577EDA1F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5E-4B37-83C6-71577EDA1F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ФОТ</c:v>
                </c:pt>
                <c:pt idx="1">
                  <c:v>Содержание имущеественного комплекса</c:v>
                </c:pt>
                <c:pt idx="2">
                  <c:v>Программа развития</c:v>
                </c:pt>
                <c:pt idx="3">
                  <c:v>Информационные ресурсы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71.099999999999994</c:v>
                </c:pt>
                <c:pt idx="1">
                  <c:v>10.66</c:v>
                </c:pt>
                <c:pt idx="2">
                  <c:v>5.9</c:v>
                </c:pt>
                <c:pt idx="3">
                  <c:v>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5E-4B37-83C6-71577EDA1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44039454155013E-2"/>
          <c:y val="1.1695728710665629E-2"/>
          <c:w val="0.94191192109168997"/>
          <c:h val="0.80216030239444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1287630198887996E-3"/>
                  <c:y val="2.50609104108425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9F-4FB7-8E22-2DEF07F14A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Аспирантура</c:v>
                </c:pt>
                <c:pt idx="5">
                  <c:v>Докторанты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1212</c:v>
                </c:pt>
                <c:pt idx="1">
                  <c:v>17827</c:v>
                </c:pt>
                <c:pt idx="2">
                  <c:v>21677</c:v>
                </c:pt>
                <c:pt idx="3">
                  <c:v>2195</c:v>
                </c:pt>
                <c:pt idx="4">
                  <c:v>1122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F-4FB7-8E22-2DEF07F14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Аспирантура</c:v>
                </c:pt>
                <c:pt idx="5">
                  <c:v>Докторанты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475</c:v>
                </c:pt>
                <c:pt idx="1">
                  <c:v>17942</c:v>
                </c:pt>
                <c:pt idx="2">
                  <c:v>1695</c:v>
                </c:pt>
                <c:pt idx="3">
                  <c:v>6046</c:v>
                </c:pt>
                <c:pt idx="4">
                  <c:v>983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9F-4FB7-8E22-2DEF07F14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875364136"/>
        <c:axId val="875365448"/>
      </c:barChart>
      <c:catAx>
        <c:axId val="87536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5365448"/>
        <c:crosses val="autoZero"/>
        <c:auto val="1"/>
        <c:lblAlgn val="ctr"/>
        <c:lblOffset val="100"/>
        <c:noMultiLvlLbl val="0"/>
      </c:catAx>
      <c:valAx>
        <c:axId val="875365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36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Географическая структура набора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0529375743859227E-2"/>
          <c:y val="0.22799739960908597"/>
          <c:w val="0.83545338021372173"/>
          <c:h val="0.6244188682311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ЮФО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87.52</c:v>
                </c:pt>
                <c:pt idx="1">
                  <c:v>90.93</c:v>
                </c:pt>
                <c:pt idx="2">
                  <c:v>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8-42DA-B88F-A66DD101A7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СКФО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9.1300000000000008</c:v>
                </c:pt>
                <c:pt idx="1">
                  <c:v>8.0500000000000007</c:v>
                </c:pt>
                <c:pt idx="2">
                  <c:v>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8-42DA-B88F-A66DD101A7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регионы РФ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3.35</c:v>
                </c:pt>
                <c:pt idx="1">
                  <c:v>1.02</c:v>
                </c:pt>
                <c:pt idx="2">
                  <c:v>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E8-42DA-B88F-A66DD101A7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4180632"/>
        <c:axId val="354196704"/>
      </c:barChart>
      <c:catAx>
        <c:axId val="35418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196704"/>
        <c:crosses val="autoZero"/>
        <c:auto val="1"/>
        <c:lblAlgn val="ctr"/>
        <c:lblOffset val="100"/>
        <c:noMultiLvlLbl val="0"/>
      </c:catAx>
      <c:valAx>
        <c:axId val="35419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418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54217907178807"/>
          <c:y val="0.19358285110623538"/>
          <c:w val="0.15247027186206341"/>
          <c:h val="0.69778239689321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55248341729161E-2"/>
          <c:y val="4.505222402486706E-3"/>
          <c:w val="0.90048950331654165"/>
          <c:h val="0.87401798780450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набор (чел.)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</c:v>
                </c:pt>
                <c:pt idx="1">
                  <c:v>741</c:v>
                </c:pt>
                <c:pt idx="2">
                  <c:v>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3-4AB1-A59D-D066D1F1B7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85625600"/>
        <c:axId val="385621336"/>
      </c:barChart>
      <c:catAx>
        <c:axId val="38562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621336"/>
        <c:crosses val="autoZero"/>
        <c:auto val="1"/>
        <c:lblAlgn val="ctr"/>
        <c:lblOffset val="100"/>
        <c:noMultiLvlLbl val="0"/>
      </c:catAx>
      <c:valAx>
        <c:axId val="385621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562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5672190658457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57-4D8E-B9F6-E1FA0527EEB9}"/>
                </c:ext>
              </c:extLst>
            </c:dLbl>
            <c:dLbl>
              <c:idx val="1"/>
              <c:layout>
                <c:manualLayout>
                  <c:x val="0"/>
                  <c:y val="0.12089975650810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57-4D8E-B9F6-E1FA0527EE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</c:v>
                </c:pt>
                <c:pt idx="1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7-4D8E-B9F6-E1FA0527E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93582224"/>
        <c:axId val="993582552"/>
        <c:axId val="0"/>
      </c:bar3DChart>
      <c:catAx>
        <c:axId val="99358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3582552"/>
        <c:crosses val="autoZero"/>
        <c:auto val="1"/>
        <c:lblAlgn val="ctr"/>
        <c:lblOffset val="100"/>
        <c:noMultiLvlLbl val="0"/>
      </c:catAx>
      <c:valAx>
        <c:axId val="993582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358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5672190658457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0-47B0-A299-B9A49C4006C8}"/>
                </c:ext>
              </c:extLst>
            </c:dLbl>
            <c:dLbl>
              <c:idx val="1"/>
              <c:layout>
                <c:manualLayout>
                  <c:x val="0"/>
                  <c:y val="0.12089975650810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B0-47B0-A299-B9A49C400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73.37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0-47B0-A299-B9A49C400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93582224"/>
        <c:axId val="993582552"/>
        <c:axId val="0"/>
      </c:bar3DChart>
      <c:catAx>
        <c:axId val="99358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3582552"/>
        <c:crosses val="autoZero"/>
        <c:auto val="1"/>
        <c:lblAlgn val="ctr"/>
        <c:lblOffset val="100"/>
        <c:noMultiLvlLbl val="0"/>
      </c:catAx>
      <c:valAx>
        <c:axId val="993582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358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513033371114108E-2"/>
          <c:y val="7.5316595408731368E-2"/>
          <c:w val="0.40747951736537186"/>
          <c:h val="0.856452994585763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0CFF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C4-40DA-AEA3-EB36574A1A85}"/>
              </c:ext>
            </c:extLst>
          </c:dPt>
          <c:dPt>
            <c:idx val="1"/>
            <c:bubble3D val="0"/>
            <c:spPr>
              <a:solidFill>
                <a:srgbClr val="B0CB1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C4-40DA-AEA3-EB36574A1A85}"/>
              </c:ext>
            </c:extLst>
          </c:dPt>
          <c:dPt>
            <c:idx val="2"/>
            <c:bubble3D val="0"/>
            <c:spPr>
              <a:solidFill>
                <a:srgbClr val="B4C0C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C4-40DA-AEA3-EB36574A1A85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44000">
                    <a:srgbClr val="FCC300"/>
                  </a:gs>
                  <a:gs pos="58000">
                    <a:srgbClr val="3290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C4-40DA-AEA3-EB36574A1A85}"/>
              </c:ext>
            </c:extLst>
          </c:dPt>
          <c:dPt>
            <c:idx val="4"/>
            <c:bubble3D val="0"/>
            <c:spPr>
              <a:solidFill>
                <a:srgbClr val="726EC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C4-40DA-AEA3-EB36574A1A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диаграммы!$A$40:$A$44</c:f>
              <c:strCache>
                <c:ptCount val="5"/>
                <c:pt idx="0">
                  <c:v>Гуманитарное и социально-экономическое направление</c:v>
                </c:pt>
                <c:pt idx="1">
                  <c:v>Естественнонаучное и физико-математическое направление</c:v>
                </c:pt>
                <c:pt idx="2">
                  <c:v>Инженерное направление науки и образования</c:v>
                </c:pt>
                <c:pt idx="3">
                  <c:v>Направления науки и образования в области психологии и педагогики и архитектуры и искусства</c:v>
                </c:pt>
                <c:pt idx="4">
                  <c:v>Филиалы</c:v>
                </c:pt>
              </c:strCache>
            </c:strRef>
          </c:cat>
          <c:val>
            <c:numRef>
              <c:f>диаграммы!$B$40:$B$44</c:f>
              <c:numCache>
                <c:formatCode>General</c:formatCode>
                <c:ptCount val="5"/>
                <c:pt idx="0">
                  <c:v>689</c:v>
                </c:pt>
                <c:pt idx="1">
                  <c:v>263</c:v>
                </c:pt>
                <c:pt idx="2">
                  <c:v>302</c:v>
                </c:pt>
                <c:pt idx="3">
                  <c:v>286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C4-40DA-AEA3-EB36574A1A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b" anchorCtr="1"/>
          <a:lstStyle/>
          <a:p>
            <a:pPr>
              <a:defRPr sz="9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786473578801418"/>
          <c:y val="6.0374178352033035E-2"/>
          <c:w val="0.52694854832335269"/>
          <c:h val="0.92134004963922544"/>
        </c:manualLayout>
      </c:layout>
      <c:overlay val="1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9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>
        <a:lumMod val="95000"/>
        <a:alpha val="51000"/>
      </a:srgbClr>
    </a:soli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2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04542-524A-47A1-A386-581A0746143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6D782-D095-49D5-9BF7-8743A9034FF1}">
      <dgm:prSet phldrT="[Текст]" custT="1"/>
      <dgm:spPr/>
      <dgm:t>
        <a:bodyPr/>
        <a:lstStyle/>
        <a:p>
          <a:r>
            <a:rPr lang="ru-RU" sz="1200" dirty="0"/>
            <a:t>26 диссертационных советов</a:t>
          </a:r>
        </a:p>
      </dgm:t>
    </dgm:pt>
    <dgm:pt modelId="{06CA43AE-0CEE-4FFC-B452-97C85C6A648B}" type="parTrans" cxnId="{3ED0574A-7A8E-46AF-8622-6F112F6DB8E3}">
      <dgm:prSet/>
      <dgm:spPr/>
      <dgm:t>
        <a:bodyPr/>
        <a:lstStyle/>
        <a:p>
          <a:endParaRPr lang="ru-RU"/>
        </a:p>
      </dgm:t>
    </dgm:pt>
    <dgm:pt modelId="{257F1CC2-B471-4813-AEB1-5CE7CD0BCECE}" type="sibTrans" cxnId="{3ED0574A-7A8E-46AF-8622-6F112F6DB8E3}">
      <dgm:prSet/>
      <dgm:spPr/>
      <dgm:t>
        <a:bodyPr/>
        <a:lstStyle/>
        <a:p>
          <a:endParaRPr lang="ru-RU"/>
        </a:p>
      </dgm:t>
    </dgm:pt>
    <dgm:pt modelId="{7D5DEB2A-AF33-4117-85D7-08AF091236F0}">
      <dgm:prSet phldrT="[Текст]" custT="1"/>
      <dgm:spPr/>
      <dgm:t>
        <a:bodyPr/>
        <a:lstStyle/>
        <a:p>
          <a:r>
            <a:rPr lang="ru-RU" sz="1200" dirty="0"/>
            <a:t>26 направлений подготовки</a:t>
          </a:r>
        </a:p>
      </dgm:t>
    </dgm:pt>
    <dgm:pt modelId="{44C78F94-102B-418F-B114-B5E28E895F4D}" type="parTrans" cxnId="{FDED8B68-2583-4733-8129-DCE0E58F7D27}">
      <dgm:prSet/>
      <dgm:spPr/>
      <dgm:t>
        <a:bodyPr/>
        <a:lstStyle/>
        <a:p>
          <a:endParaRPr lang="ru-RU"/>
        </a:p>
      </dgm:t>
    </dgm:pt>
    <dgm:pt modelId="{12221479-9A52-40C3-8FF1-A160214B3A0A}" type="sibTrans" cxnId="{FDED8B68-2583-4733-8129-DCE0E58F7D27}">
      <dgm:prSet/>
      <dgm:spPr/>
      <dgm:t>
        <a:bodyPr/>
        <a:lstStyle/>
        <a:p>
          <a:endParaRPr lang="ru-RU"/>
        </a:p>
      </dgm:t>
    </dgm:pt>
    <dgm:pt modelId="{B13D4225-9D3E-4664-95DF-2ECF53CE2A44}">
      <dgm:prSet phldrT="[Текст]" custT="1"/>
      <dgm:spPr/>
      <dgm:t>
        <a:bodyPr/>
        <a:lstStyle/>
        <a:p>
          <a:r>
            <a:rPr lang="ru-RU" sz="1200" dirty="0"/>
            <a:t>983 аспиранта</a:t>
          </a:r>
        </a:p>
      </dgm:t>
    </dgm:pt>
    <dgm:pt modelId="{5708AF68-D7F4-4064-9EE9-3CD96045855F}" type="parTrans" cxnId="{5852B0FE-2445-4F12-9041-5C7B21E2E2DD}">
      <dgm:prSet/>
      <dgm:spPr/>
      <dgm:t>
        <a:bodyPr/>
        <a:lstStyle/>
        <a:p>
          <a:endParaRPr lang="ru-RU"/>
        </a:p>
      </dgm:t>
    </dgm:pt>
    <dgm:pt modelId="{7DC994BC-0550-4AA6-A53B-B923C226B834}" type="sibTrans" cxnId="{5852B0FE-2445-4F12-9041-5C7B21E2E2DD}">
      <dgm:prSet/>
      <dgm:spPr/>
      <dgm:t>
        <a:bodyPr/>
        <a:lstStyle/>
        <a:p>
          <a:endParaRPr lang="ru-RU"/>
        </a:p>
      </dgm:t>
    </dgm:pt>
    <dgm:pt modelId="{FABEAFFD-B280-4794-8054-B3ADB04AF1B7}" type="pres">
      <dgm:prSet presAssocID="{6AD04542-524A-47A1-A386-581A0746143F}" presName="rootnode" presStyleCnt="0">
        <dgm:presLayoutVars>
          <dgm:chMax/>
          <dgm:chPref/>
          <dgm:dir/>
          <dgm:animLvl val="lvl"/>
        </dgm:presLayoutVars>
      </dgm:prSet>
      <dgm:spPr/>
    </dgm:pt>
    <dgm:pt modelId="{48CC8D6F-B8DD-4533-BA90-F6803B091DF5}" type="pres">
      <dgm:prSet presAssocID="{DA86D782-D095-49D5-9BF7-8743A9034FF1}" presName="composite" presStyleCnt="0"/>
      <dgm:spPr/>
    </dgm:pt>
    <dgm:pt modelId="{87E3B889-D8C8-4EBC-9C1E-997B1029FE45}" type="pres">
      <dgm:prSet presAssocID="{DA86D782-D095-49D5-9BF7-8743A9034FF1}" presName="LShape" presStyleLbl="alignNode1" presStyleIdx="0" presStyleCnt="5" custScaleX="213911" custLinFactNeighborX="44613" custLinFactNeighborY="4549"/>
      <dgm:spPr/>
    </dgm:pt>
    <dgm:pt modelId="{170C951A-BBA8-4C7B-99AE-3F81878C4D3E}" type="pres">
      <dgm:prSet presAssocID="{DA86D782-D095-49D5-9BF7-8743A9034FF1}" presName="ParentText" presStyleLbl="revTx" presStyleIdx="0" presStyleCnt="3" custScaleX="231431" custLinFactNeighborX="56947" custLinFactNeighborY="4605">
        <dgm:presLayoutVars>
          <dgm:chMax val="0"/>
          <dgm:chPref val="0"/>
          <dgm:bulletEnabled val="1"/>
        </dgm:presLayoutVars>
      </dgm:prSet>
      <dgm:spPr/>
    </dgm:pt>
    <dgm:pt modelId="{C8EC2977-7954-4EEC-9AA9-3C1E5871128E}" type="pres">
      <dgm:prSet presAssocID="{DA86D782-D095-49D5-9BF7-8743A9034FF1}" presName="Triangle" presStyleLbl="alignNode1" presStyleIdx="1" presStyleCnt="5" custLinFactX="278951" custLinFactNeighborX="300000" custLinFactNeighborY="28559"/>
      <dgm:spPr/>
    </dgm:pt>
    <dgm:pt modelId="{CD054134-B287-4F1F-9118-C849FF3A9173}" type="pres">
      <dgm:prSet presAssocID="{257F1CC2-B471-4813-AEB1-5CE7CD0BCECE}" presName="sibTrans" presStyleCnt="0"/>
      <dgm:spPr/>
    </dgm:pt>
    <dgm:pt modelId="{8974F848-4601-4BB8-B71A-AAA0AAE7B7DA}" type="pres">
      <dgm:prSet presAssocID="{257F1CC2-B471-4813-AEB1-5CE7CD0BCECE}" presName="space" presStyleCnt="0"/>
      <dgm:spPr/>
    </dgm:pt>
    <dgm:pt modelId="{75EBADFC-D552-42BE-A746-4194E513F65E}" type="pres">
      <dgm:prSet presAssocID="{7D5DEB2A-AF33-4117-85D7-08AF091236F0}" presName="composite" presStyleCnt="0"/>
      <dgm:spPr/>
    </dgm:pt>
    <dgm:pt modelId="{A14C7DA5-6BAB-4180-B705-962118E043DA}" type="pres">
      <dgm:prSet presAssocID="{7D5DEB2A-AF33-4117-85D7-08AF091236F0}" presName="LShape" presStyleLbl="alignNode1" presStyleIdx="2" presStyleCnt="5" custScaleX="211495" custLinFactNeighborX="51657" custLinFactNeighborY="-838"/>
      <dgm:spPr/>
    </dgm:pt>
    <dgm:pt modelId="{68F36A3C-9BA9-4795-ACF4-B822629B9587}" type="pres">
      <dgm:prSet presAssocID="{7D5DEB2A-AF33-4117-85D7-08AF091236F0}" presName="ParentText" presStyleLbl="revTx" presStyleIdx="1" presStyleCnt="3" custScaleX="177952" custLinFactNeighborX="40296" custLinFactNeighborY="151">
        <dgm:presLayoutVars>
          <dgm:chMax val="0"/>
          <dgm:chPref val="0"/>
          <dgm:bulletEnabled val="1"/>
        </dgm:presLayoutVars>
      </dgm:prSet>
      <dgm:spPr/>
    </dgm:pt>
    <dgm:pt modelId="{320AF150-7631-4FD9-85B7-7D52316474D7}" type="pres">
      <dgm:prSet presAssocID="{7D5DEB2A-AF33-4117-85D7-08AF091236F0}" presName="Triangle" presStyleLbl="alignNode1" presStyleIdx="3" presStyleCnt="5" custLinFactX="300000" custLinFactNeighborX="313412" custLinFactNeighborY="16993"/>
      <dgm:spPr/>
    </dgm:pt>
    <dgm:pt modelId="{F0020DB5-8940-4C37-8504-0010469407DD}" type="pres">
      <dgm:prSet presAssocID="{12221479-9A52-40C3-8FF1-A160214B3A0A}" presName="sibTrans" presStyleCnt="0"/>
      <dgm:spPr/>
    </dgm:pt>
    <dgm:pt modelId="{029FE2B0-E8D7-4991-A2AF-B2085EE7AEFF}" type="pres">
      <dgm:prSet presAssocID="{12221479-9A52-40C3-8FF1-A160214B3A0A}" presName="space" presStyleCnt="0"/>
      <dgm:spPr/>
    </dgm:pt>
    <dgm:pt modelId="{6C0E3316-8B87-4A91-B57E-64278B308304}" type="pres">
      <dgm:prSet presAssocID="{B13D4225-9D3E-4664-95DF-2ECF53CE2A44}" presName="composite" presStyleCnt="0"/>
      <dgm:spPr/>
    </dgm:pt>
    <dgm:pt modelId="{AD60E279-EFED-45CD-8E22-60B074791BD9}" type="pres">
      <dgm:prSet presAssocID="{B13D4225-9D3E-4664-95DF-2ECF53CE2A44}" presName="LShape" presStyleLbl="alignNode1" presStyleIdx="4" presStyleCnt="5" custScaleX="162098" custLinFactNeighborX="45136" custLinFactNeighborY="2758"/>
      <dgm:spPr/>
    </dgm:pt>
    <dgm:pt modelId="{B762EF1F-1804-44D9-AEE3-6154ACBF4EA6}" type="pres">
      <dgm:prSet presAssocID="{B13D4225-9D3E-4664-95DF-2ECF53CE2A44}" presName="ParentText" presStyleLbl="revTx" presStyleIdx="2" presStyleCnt="3" custScaleX="136950" custLinFactNeighborX="53346" custLinFactNeighborY="947">
        <dgm:presLayoutVars>
          <dgm:chMax val="0"/>
          <dgm:chPref val="0"/>
          <dgm:bulletEnabled val="1"/>
        </dgm:presLayoutVars>
      </dgm:prSet>
      <dgm:spPr/>
    </dgm:pt>
  </dgm:ptLst>
  <dgm:cxnLst>
    <dgm:cxn modelId="{47E31F2A-CE6F-4667-BE29-1038DF14C7EB}" type="presOf" srcId="{7D5DEB2A-AF33-4117-85D7-08AF091236F0}" destId="{68F36A3C-9BA9-4795-ACF4-B822629B9587}" srcOrd="0" destOrd="0" presId="urn:microsoft.com/office/officeart/2009/3/layout/StepUpProcess"/>
    <dgm:cxn modelId="{67A67532-2FAA-413D-A283-68BD3426D61E}" type="presOf" srcId="{6AD04542-524A-47A1-A386-581A0746143F}" destId="{FABEAFFD-B280-4794-8054-B3ADB04AF1B7}" srcOrd="0" destOrd="0" presId="urn:microsoft.com/office/officeart/2009/3/layout/StepUpProcess"/>
    <dgm:cxn modelId="{FDED8B68-2583-4733-8129-DCE0E58F7D27}" srcId="{6AD04542-524A-47A1-A386-581A0746143F}" destId="{7D5DEB2A-AF33-4117-85D7-08AF091236F0}" srcOrd="1" destOrd="0" parTransId="{44C78F94-102B-418F-B114-B5E28E895F4D}" sibTransId="{12221479-9A52-40C3-8FF1-A160214B3A0A}"/>
    <dgm:cxn modelId="{3ED0574A-7A8E-46AF-8622-6F112F6DB8E3}" srcId="{6AD04542-524A-47A1-A386-581A0746143F}" destId="{DA86D782-D095-49D5-9BF7-8743A9034FF1}" srcOrd="0" destOrd="0" parTransId="{06CA43AE-0CEE-4FFC-B452-97C85C6A648B}" sibTransId="{257F1CC2-B471-4813-AEB1-5CE7CD0BCECE}"/>
    <dgm:cxn modelId="{55C92573-95EF-49D9-8B1F-68AB862977FC}" type="presOf" srcId="{DA86D782-D095-49D5-9BF7-8743A9034FF1}" destId="{170C951A-BBA8-4C7B-99AE-3F81878C4D3E}" srcOrd="0" destOrd="0" presId="urn:microsoft.com/office/officeart/2009/3/layout/StepUpProcess"/>
    <dgm:cxn modelId="{5702D0F1-F7E5-4ED1-BB0B-2DD658371C02}" type="presOf" srcId="{B13D4225-9D3E-4664-95DF-2ECF53CE2A44}" destId="{B762EF1F-1804-44D9-AEE3-6154ACBF4EA6}" srcOrd="0" destOrd="0" presId="urn:microsoft.com/office/officeart/2009/3/layout/StepUpProcess"/>
    <dgm:cxn modelId="{5852B0FE-2445-4F12-9041-5C7B21E2E2DD}" srcId="{6AD04542-524A-47A1-A386-581A0746143F}" destId="{B13D4225-9D3E-4664-95DF-2ECF53CE2A44}" srcOrd="2" destOrd="0" parTransId="{5708AF68-D7F4-4064-9EE9-3CD96045855F}" sibTransId="{7DC994BC-0550-4AA6-A53B-B923C226B834}"/>
    <dgm:cxn modelId="{24E03340-FE45-4F91-A354-0D789707F54B}" type="presParOf" srcId="{FABEAFFD-B280-4794-8054-B3ADB04AF1B7}" destId="{48CC8D6F-B8DD-4533-BA90-F6803B091DF5}" srcOrd="0" destOrd="0" presId="urn:microsoft.com/office/officeart/2009/3/layout/StepUpProcess"/>
    <dgm:cxn modelId="{F51BE8B7-E672-4B90-B029-8FC3D55AE3E5}" type="presParOf" srcId="{48CC8D6F-B8DD-4533-BA90-F6803B091DF5}" destId="{87E3B889-D8C8-4EBC-9C1E-997B1029FE45}" srcOrd="0" destOrd="0" presId="urn:microsoft.com/office/officeart/2009/3/layout/StepUpProcess"/>
    <dgm:cxn modelId="{58026884-77B7-474F-A113-D258CD8367B1}" type="presParOf" srcId="{48CC8D6F-B8DD-4533-BA90-F6803B091DF5}" destId="{170C951A-BBA8-4C7B-99AE-3F81878C4D3E}" srcOrd="1" destOrd="0" presId="urn:microsoft.com/office/officeart/2009/3/layout/StepUpProcess"/>
    <dgm:cxn modelId="{AC552F36-065A-4CD0-878B-9BE0815DA428}" type="presParOf" srcId="{48CC8D6F-B8DD-4533-BA90-F6803B091DF5}" destId="{C8EC2977-7954-4EEC-9AA9-3C1E5871128E}" srcOrd="2" destOrd="0" presId="urn:microsoft.com/office/officeart/2009/3/layout/StepUpProcess"/>
    <dgm:cxn modelId="{24A31F88-0EFD-4D67-933B-621E5AC3AF28}" type="presParOf" srcId="{FABEAFFD-B280-4794-8054-B3ADB04AF1B7}" destId="{CD054134-B287-4F1F-9118-C849FF3A9173}" srcOrd="1" destOrd="0" presId="urn:microsoft.com/office/officeart/2009/3/layout/StepUpProcess"/>
    <dgm:cxn modelId="{F9B10126-4CBD-46F9-9F0A-2A1D00192DCD}" type="presParOf" srcId="{CD054134-B287-4F1F-9118-C849FF3A9173}" destId="{8974F848-4601-4BB8-B71A-AAA0AAE7B7DA}" srcOrd="0" destOrd="0" presId="urn:microsoft.com/office/officeart/2009/3/layout/StepUpProcess"/>
    <dgm:cxn modelId="{379406F4-4BAD-47A6-A2CE-AFE22EE90EA0}" type="presParOf" srcId="{FABEAFFD-B280-4794-8054-B3ADB04AF1B7}" destId="{75EBADFC-D552-42BE-A746-4194E513F65E}" srcOrd="2" destOrd="0" presId="urn:microsoft.com/office/officeart/2009/3/layout/StepUpProcess"/>
    <dgm:cxn modelId="{85F78A14-BCBB-4C4F-BCF0-E529B5374625}" type="presParOf" srcId="{75EBADFC-D552-42BE-A746-4194E513F65E}" destId="{A14C7DA5-6BAB-4180-B705-962118E043DA}" srcOrd="0" destOrd="0" presId="urn:microsoft.com/office/officeart/2009/3/layout/StepUpProcess"/>
    <dgm:cxn modelId="{867D9BCE-1C16-4B2C-A3D7-DBB39C6A3E34}" type="presParOf" srcId="{75EBADFC-D552-42BE-A746-4194E513F65E}" destId="{68F36A3C-9BA9-4795-ACF4-B822629B9587}" srcOrd="1" destOrd="0" presId="urn:microsoft.com/office/officeart/2009/3/layout/StepUpProcess"/>
    <dgm:cxn modelId="{CCFE4B27-77BE-4FB4-B5F5-F6D4C61FD028}" type="presParOf" srcId="{75EBADFC-D552-42BE-A746-4194E513F65E}" destId="{320AF150-7631-4FD9-85B7-7D52316474D7}" srcOrd="2" destOrd="0" presId="urn:microsoft.com/office/officeart/2009/3/layout/StepUpProcess"/>
    <dgm:cxn modelId="{DA892C7A-E3EE-4D3C-B797-CEA9B4D8F4E1}" type="presParOf" srcId="{FABEAFFD-B280-4794-8054-B3ADB04AF1B7}" destId="{F0020DB5-8940-4C37-8504-0010469407DD}" srcOrd="3" destOrd="0" presId="urn:microsoft.com/office/officeart/2009/3/layout/StepUpProcess"/>
    <dgm:cxn modelId="{7962EB13-EADE-4CDC-B529-673D63426039}" type="presParOf" srcId="{F0020DB5-8940-4C37-8504-0010469407DD}" destId="{029FE2B0-E8D7-4991-A2AF-B2085EE7AEFF}" srcOrd="0" destOrd="0" presId="urn:microsoft.com/office/officeart/2009/3/layout/StepUpProcess"/>
    <dgm:cxn modelId="{3CAE3309-1366-470F-9788-31161AFF3147}" type="presParOf" srcId="{FABEAFFD-B280-4794-8054-B3ADB04AF1B7}" destId="{6C0E3316-8B87-4A91-B57E-64278B308304}" srcOrd="4" destOrd="0" presId="urn:microsoft.com/office/officeart/2009/3/layout/StepUpProcess"/>
    <dgm:cxn modelId="{63BCD643-7599-43D0-A3E2-BC7D483D6BC0}" type="presParOf" srcId="{6C0E3316-8B87-4A91-B57E-64278B308304}" destId="{AD60E279-EFED-45CD-8E22-60B074791BD9}" srcOrd="0" destOrd="0" presId="urn:microsoft.com/office/officeart/2009/3/layout/StepUpProcess"/>
    <dgm:cxn modelId="{4B9B3ACC-280F-463B-AC97-7EF9356B2099}" type="presParOf" srcId="{6C0E3316-8B87-4A91-B57E-64278B308304}" destId="{B762EF1F-1804-44D9-AEE3-6154ACBF4E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086B78-0288-4AE0-A406-DA38204411D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2578B-EBDA-4BE5-92E0-A189F66B0BE0}">
      <dgm:prSet phldrT="[Текст]"/>
      <dgm:spPr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Азия</a:t>
          </a:r>
        </a:p>
      </dgm:t>
    </dgm:pt>
    <dgm:pt modelId="{D5CCB8D2-EEA0-4F29-A096-93204E1A4953}" type="parTrans" cxnId="{EB27E2B7-CE12-48EE-A02E-5C46AA94DA2D}">
      <dgm:prSet/>
      <dgm:spPr/>
      <dgm:t>
        <a:bodyPr/>
        <a:lstStyle/>
        <a:p>
          <a:endParaRPr lang="ru-RU"/>
        </a:p>
      </dgm:t>
    </dgm:pt>
    <dgm:pt modelId="{2D3B6520-9B1C-4774-ADA6-3996A6322DB2}" type="sibTrans" cxnId="{EB27E2B7-CE12-48EE-A02E-5C46AA94DA2D}">
      <dgm:prSet/>
      <dgm:spPr/>
      <dgm:t>
        <a:bodyPr/>
        <a:lstStyle/>
        <a:p>
          <a:endParaRPr lang="ru-RU"/>
        </a:p>
      </dgm:t>
    </dgm:pt>
    <dgm:pt modelId="{0D4D57A9-C889-4774-8731-F8D17D8FAC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3</a:t>
          </a:r>
        </a:p>
      </dgm:t>
    </dgm:pt>
    <dgm:pt modelId="{6D05BF75-E00F-4C96-B0E1-5FE1C1AF148F}" type="parTrans" cxnId="{E755F460-B570-40EF-8B25-8369A7A66BAD}">
      <dgm:prSet/>
      <dgm:spPr/>
      <dgm:t>
        <a:bodyPr/>
        <a:lstStyle/>
        <a:p>
          <a:endParaRPr lang="ru-RU"/>
        </a:p>
      </dgm:t>
    </dgm:pt>
    <dgm:pt modelId="{2FEACE00-1731-42BA-8847-EAD70FB5FD87}" type="sibTrans" cxnId="{E755F460-B570-40EF-8B25-8369A7A66BAD}">
      <dgm:prSet/>
      <dgm:spPr/>
      <dgm:t>
        <a:bodyPr/>
        <a:lstStyle/>
        <a:p>
          <a:endParaRPr lang="ru-RU"/>
        </a:p>
      </dgm:t>
    </dgm:pt>
    <dgm:pt modelId="{222C037C-6BB7-4975-A995-FF858C56A85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2</a:t>
          </a:r>
        </a:p>
      </dgm:t>
    </dgm:pt>
    <dgm:pt modelId="{40C4B375-6E61-42F4-8D5F-CE4C6126A71B}" type="parTrans" cxnId="{CFCF67FC-DC54-4C5B-A200-3D33B5E85EAA}">
      <dgm:prSet/>
      <dgm:spPr/>
      <dgm:t>
        <a:bodyPr/>
        <a:lstStyle/>
        <a:p>
          <a:endParaRPr lang="ru-RU"/>
        </a:p>
      </dgm:t>
    </dgm:pt>
    <dgm:pt modelId="{D25DF174-9EBC-47D5-BF8B-151CDEFFDA6A}" type="sibTrans" cxnId="{CFCF67FC-DC54-4C5B-A200-3D33B5E85EAA}">
      <dgm:prSet/>
      <dgm:spPr/>
      <dgm:t>
        <a:bodyPr/>
        <a:lstStyle/>
        <a:p>
          <a:endParaRPr lang="ru-RU"/>
        </a:p>
      </dgm:t>
    </dgm:pt>
    <dgm:pt modelId="{F1A8BB4F-26D4-4491-B67F-56561891D46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72</a:t>
          </a:r>
          <a:endParaRPr lang="ru-RU" sz="1100" b="1" dirty="0">
            <a:solidFill>
              <a:schemeClr val="tx1"/>
            </a:solidFill>
          </a:endParaRPr>
        </a:p>
      </dgm:t>
    </dgm:pt>
    <dgm:pt modelId="{F0887146-29FD-465F-ACA6-79F1D5440AF7}" type="parTrans" cxnId="{DAE20FB5-3D58-485B-9DE7-963A4F0FC860}">
      <dgm:prSet/>
      <dgm:spPr/>
      <dgm:t>
        <a:bodyPr/>
        <a:lstStyle/>
        <a:p>
          <a:endParaRPr lang="ru-RU"/>
        </a:p>
      </dgm:t>
    </dgm:pt>
    <dgm:pt modelId="{9A97CF4E-5A87-490B-B703-B8E8695B8B50}" type="sibTrans" cxnId="{DAE20FB5-3D58-485B-9DE7-963A4F0FC860}">
      <dgm:prSet/>
      <dgm:spPr/>
      <dgm:t>
        <a:bodyPr/>
        <a:lstStyle/>
        <a:p>
          <a:endParaRPr lang="ru-RU"/>
        </a:p>
      </dgm:t>
    </dgm:pt>
    <dgm:pt modelId="{C45841D0-87A9-4099-91D0-B5968FD718AB}">
      <dgm:prSet custT="1"/>
      <dgm:spPr>
        <a:solidFill>
          <a:srgbClr val="FFFF00"/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9</a:t>
          </a:r>
        </a:p>
      </dgm:t>
    </dgm:pt>
    <dgm:pt modelId="{F5927AA7-830D-4412-94A5-540276516335}" type="parTrans" cxnId="{3601087D-9D82-49F9-98A5-236B0D80A0C4}">
      <dgm:prSet/>
      <dgm:spPr/>
      <dgm:t>
        <a:bodyPr/>
        <a:lstStyle/>
        <a:p>
          <a:endParaRPr lang="ru-RU"/>
        </a:p>
      </dgm:t>
    </dgm:pt>
    <dgm:pt modelId="{EBA0AD03-2EF5-443A-B5C7-B66C6412FD57}" type="sibTrans" cxnId="{3601087D-9D82-49F9-98A5-236B0D80A0C4}">
      <dgm:prSet/>
      <dgm:spPr/>
      <dgm:t>
        <a:bodyPr/>
        <a:lstStyle/>
        <a:p>
          <a:endParaRPr lang="ru-RU"/>
        </a:p>
      </dgm:t>
    </dgm:pt>
    <dgm:pt modelId="{AB44998B-CF97-4339-9F82-E9D0884507DF}">
      <dgm:prSet phldrT="[Текст]" custRadScaleRad="104395" custRadScaleInc="-33467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04A3904-717C-4973-B0F7-A61F5FD4EA28}" type="parTrans" cxnId="{EB2C18E8-F28C-4073-9163-1CE9611A955B}">
      <dgm:prSet/>
      <dgm:spPr/>
      <dgm:t>
        <a:bodyPr/>
        <a:lstStyle/>
        <a:p>
          <a:endParaRPr lang="ru-RU"/>
        </a:p>
      </dgm:t>
    </dgm:pt>
    <dgm:pt modelId="{1FAF508E-FF56-47D9-B590-A2AF468E1AF4}" type="sibTrans" cxnId="{EB2C18E8-F28C-4073-9163-1CE9611A955B}">
      <dgm:prSet/>
      <dgm:spPr/>
      <dgm:t>
        <a:bodyPr/>
        <a:lstStyle/>
        <a:p>
          <a:endParaRPr lang="ru-RU"/>
        </a:p>
      </dgm:t>
    </dgm:pt>
    <dgm:pt modelId="{2CBA5D86-C482-4E2B-8A85-64985AC60FA9}" type="pres">
      <dgm:prSet presAssocID="{62086B78-0288-4AE0-A406-DA38204411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E30849-D395-49E9-B3C5-16AB09C9F866}" type="pres">
      <dgm:prSet presAssocID="{FF02578B-EBDA-4BE5-92E0-A189F66B0BE0}" presName="centerShape" presStyleLbl="node0" presStyleIdx="0" presStyleCnt="1" custScaleX="180473" custScaleY="160768"/>
      <dgm:spPr/>
    </dgm:pt>
    <dgm:pt modelId="{ECF8F36A-7AA7-4DF0-BEBE-3C7D3138E837}" type="pres">
      <dgm:prSet presAssocID="{6D05BF75-E00F-4C96-B0E1-5FE1C1AF148F}" presName="Name9" presStyleLbl="parChTrans1D2" presStyleIdx="0" presStyleCnt="4"/>
      <dgm:spPr/>
    </dgm:pt>
    <dgm:pt modelId="{A18CF44F-09CD-4210-93BF-E88ABA8861B4}" type="pres">
      <dgm:prSet presAssocID="{6D05BF75-E00F-4C96-B0E1-5FE1C1AF148F}" presName="connTx" presStyleLbl="parChTrans1D2" presStyleIdx="0" presStyleCnt="4"/>
      <dgm:spPr/>
    </dgm:pt>
    <dgm:pt modelId="{FBD3761D-C0B4-4390-9D15-AF29E801D2F7}" type="pres">
      <dgm:prSet presAssocID="{0D4D57A9-C889-4774-8731-F8D17D8FACC1}" presName="node" presStyleLbl="node1" presStyleIdx="0" presStyleCnt="4" custRadScaleRad="107872" custRadScaleInc="50527">
        <dgm:presLayoutVars>
          <dgm:bulletEnabled val="1"/>
        </dgm:presLayoutVars>
      </dgm:prSet>
      <dgm:spPr/>
    </dgm:pt>
    <dgm:pt modelId="{43A07A4F-2A1D-40D8-A269-1CA17F1CC098}" type="pres">
      <dgm:prSet presAssocID="{40C4B375-6E61-42F4-8D5F-CE4C6126A71B}" presName="Name9" presStyleLbl="parChTrans1D2" presStyleIdx="1" presStyleCnt="4"/>
      <dgm:spPr/>
    </dgm:pt>
    <dgm:pt modelId="{4242E2FF-9CE0-47D8-BF4F-7CB063288766}" type="pres">
      <dgm:prSet presAssocID="{40C4B375-6E61-42F4-8D5F-CE4C6126A71B}" presName="connTx" presStyleLbl="parChTrans1D2" presStyleIdx="1" presStyleCnt="4"/>
      <dgm:spPr/>
    </dgm:pt>
    <dgm:pt modelId="{8174EC41-0218-40AB-AEA2-97DA681DE30D}" type="pres">
      <dgm:prSet presAssocID="{222C037C-6BB7-4975-A995-FF858C56A856}" presName="node" presStyleLbl="node1" presStyleIdx="1" presStyleCnt="4" custRadScaleRad="96549" custRadScaleInc="-11512">
        <dgm:presLayoutVars>
          <dgm:bulletEnabled val="1"/>
        </dgm:presLayoutVars>
      </dgm:prSet>
      <dgm:spPr/>
    </dgm:pt>
    <dgm:pt modelId="{AB6E091D-538D-4A53-BBB8-24332A34E677}" type="pres">
      <dgm:prSet presAssocID="{F0887146-29FD-465F-ACA6-79F1D5440AF7}" presName="Name9" presStyleLbl="parChTrans1D2" presStyleIdx="2" presStyleCnt="4"/>
      <dgm:spPr/>
    </dgm:pt>
    <dgm:pt modelId="{40151AEB-5B3D-45D2-B015-059D2A828D0A}" type="pres">
      <dgm:prSet presAssocID="{F0887146-29FD-465F-ACA6-79F1D5440AF7}" presName="connTx" presStyleLbl="parChTrans1D2" presStyleIdx="2" presStyleCnt="4"/>
      <dgm:spPr/>
    </dgm:pt>
    <dgm:pt modelId="{F7F4B942-7433-4063-86D8-95D6D5BAAFF5}" type="pres">
      <dgm:prSet presAssocID="{F1A8BB4F-26D4-4491-B67F-56561891D465}" presName="node" presStyleLbl="node1" presStyleIdx="2" presStyleCnt="4">
        <dgm:presLayoutVars>
          <dgm:bulletEnabled val="1"/>
        </dgm:presLayoutVars>
      </dgm:prSet>
      <dgm:spPr/>
    </dgm:pt>
    <dgm:pt modelId="{5205F2EA-8EA4-4CAA-A50B-6B3FDCF05F99}" type="pres">
      <dgm:prSet presAssocID="{F5927AA7-830D-4412-94A5-540276516335}" presName="Name9" presStyleLbl="parChTrans1D2" presStyleIdx="3" presStyleCnt="4"/>
      <dgm:spPr/>
    </dgm:pt>
    <dgm:pt modelId="{5D595E2F-F6C6-4738-9208-FD9F19938C26}" type="pres">
      <dgm:prSet presAssocID="{F5927AA7-830D-4412-94A5-540276516335}" presName="connTx" presStyleLbl="parChTrans1D2" presStyleIdx="3" presStyleCnt="4"/>
      <dgm:spPr/>
    </dgm:pt>
    <dgm:pt modelId="{90169A4F-5DEF-4C70-BE60-FD2C49A102DD}" type="pres">
      <dgm:prSet presAssocID="{C45841D0-87A9-4099-91D0-B5968FD718AB}" presName="node" presStyleLbl="node1" presStyleIdx="3" presStyleCnt="4" custRadScaleRad="103908" custRadScaleInc="10695">
        <dgm:presLayoutVars>
          <dgm:bulletEnabled val="1"/>
        </dgm:presLayoutVars>
      </dgm:prSet>
      <dgm:spPr/>
    </dgm:pt>
  </dgm:ptLst>
  <dgm:cxnLst>
    <dgm:cxn modelId="{ADDB6205-EF40-4017-8D49-9D97293102B8}" type="presOf" srcId="{0D4D57A9-C889-4774-8731-F8D17D8FACC1}" destId="{FBD3761D-C0B4-4390-9D15-AF29E801D2F7}" srcOrd="0" destOrd="0" presId="urn:microsoft.com/office/officeart/2005/8/layout/radial1"/>
    <dgm:cxn modelId="{4D5AAB2A-D29F-4AFA-847E-60C0A9EA1338}" type="presOf" srcId="{62086B78-0288-4AE0-A406-DA38204411D3}" destId="{2CBA5D86-C482-4E2B-8A85-64985AC60FA9}" srcOrd="0" destOrd="0" presId="urn:microsoft.com/office/officeart/2005/8/layout/radial1"/>
    <dgm:cxn modelId="{E755F460-B570-40EF-8B25-8369A7A66BAD}" srcId="{FF02578B-EBDA-4BE5-92E0-A189F66B0BE0}" destId="{0D4D57A9-C889-4774-8731-F8D17D8FACC1}" srcOrd="0" destOrd="0" parTransId="{6D05BF75-E00F-4C96-B0E1-5FE1C1AF148F}" sibTransId="{2FEACE00-1731-42BA-8847-EAD70FB5FD87}"/>
    <dgm:cxn modelId="{49165F61-92B8-4A26-A8D6-6DD6AFE5F853}" type="presOf" srcId="{F0887146-29FD-465F-ACA6-79F1D5440AF7}" destId="{AB6E091D-538D-4A53-BBB8-24332A34E677}" srcOrd="0" destOrd="0" presId="urn:microsoft.com/office/officeart/2005/8/layout/radial1"/>
    <dgm:cxn modelId="{50CA5C44-7ECE-40BD-9423-296D2CAA8280}" type="presOf" srcId="{FF02578B-EBDA-4BE5-92E0-A189F66B0BE0}" destId="{A3E30849-D395-49E9-B3C5-16AB09C9F866}" srcOrd="0" destOrd="0" presId="urn:microsoft.com/office/officeart/2005/8/layout/radial1"/>
    <dgm:cxn modelId="{4610E466-179E-4D7D-9B0E-D68BDA0D7E17}" type="presOf" srcId="{6D05BF75-E00F-4C96-B0E1-5FE1C1AF148F}" destId="{A18CF44F-09CD-4210-93BF-E88ABA8861B4}" srcOrd="1" destOrd="0" presId="urn:microsoft.com/office/officeart/2005/8/layout/radial1"/>
    <dgm:cxn modelId="{656FC25A-6A1A-4B46-8ACF-C08E6189BBD9}" type="presOf" srcId="{F0887146-29FD-465F-ACA6-79F1D5440AF7}" destId="{40151AEB-5B3D-45D2-B015-059D2A828D0A}" srcOrd="1" destOrd="0" presId="urn:microsoft.com/office/officeart/2005/8/layout/radial1"/>
    <dgm:cxn modelId="{555BCF5A-6B0B-48E1-B7D7-537797F23E3E}" type="presOf" srcId="{C45841D0-87A9-4099-91D0-B5968FD718AB}" destId="{90169A4F-5DEF-4C70-BE60-FD2C49A102DD}" srcOrd="0" destOrd="0" presId="urn:microsoft.com/office/officeart/2005/8/layout/radial1"/>
    <dgm:cxn modelId="{3601087D-9D82-49F9-98A5-236B0D80A0C4}" srcId="{FF02578B-EBDA-4BE5-92E0-A189F66B0BE0}" destId="{C45841D0-87A9-4099-91D0-B5968FD718AB}" srcOrd="3" destOrd="0" parTransId="{F5927AA7-830D-4412-94A5-540276516335}" sibTransId="{EBA0AD03-2EF5-443A-B5C7-B66C6412FD57}"/>
    <dgm:cxn modelId="{E03E9C95-BDC1-434D-B47D-7887CB6504BF}" type="presOf" srcId="{F1A8BB4F-26D4-4491-B67F-56561891D465}" destId="{F7F4B942-7433-4063-86D8-95D6D5BAAFF5}" srcOrd="0" destOrd="0" presId="urn:microsoft.com/office/officeart/2005/8/layout/radial1"/>
    <dgm:cxn modelId="{127ACC98-8AD3-4DA6-B230-99C4B1C4D4F9}" type="presOf" srcId="{F5927AA7-830D-4412-94A5-540276516335}" destId="{5D595E2F-F6C6-4738-9208-FD9F19938C26}" srcOrd="1" destOrd="0" presId="urn:microsoft.com/office/officeart/2005/8/layout/radial1"/>
    <dgm:cxn modelId="{DAE20FB5-3D58-485B-9DE7-963A4F0FC860}" srcId="{FF02578B-EBDA-4BE5-92E0-A189F66B0BE0}" destId="{F1A8BB4F-26D4-4491-B67F-56561891D465}" srcOrd="2" destOrd="0" parTransId="{F0887146-29FD-465F-ACA6-79F1D5440AF7}" sibTransId="{9A97CF4E-5A87-490B-B703-B8E8695B8B50}"/>
    <dgm:cxn modelId="{EB27E2B7-CE12-48EE-A02E-5C46AA94DA2D}" srcId="{62086B78-0288-4AE0-A406-DA38204411D3}" destId="{FF02578B-EBDA-4BE5-92E0-A189F66B0BE0}" srcOrd="0" destOrd="0" parTransId="{D5CCB8D2-EEA0-4F29-A096-93204E1A4953}" sibTransId="{2D3B6520-9B1C-4774-ADA6-3996A6322DB2}"/>
    <dgm:cxn modelId="{FFDEF5BA-7918-49E3-AAD2-BBA1D279F0D7}" type="presOf" srcId="{222C037C-6BB7-4975-A995-FF858C56A856}" destId="{8174EC41-0218-40AB-AEA2-97DA681DE30D}" srcOrd="0" destOrd="0" presId="urn:microsoft.com/office/officeart/2005/8/layout/radial1"/>
    <dgm:cxn modelId="{DE8B4BC8-0516-4878-AA94-E1C2E0CE1995}" type="presOf" srcId="{40C4B375-6E61-42F4-8D5F-CE4C6126A71B}" destId="{43A07A4F-2A1D-40D8-A269-1CA17F1CC098}" srcOrd="0" destOrd="0" presId="urn:microsoft.com/office/officeart/2005/8/layout/radial1"/>
    <dgm:cxn modelId="{CE15B7D3-09DF-42C3-9A60-E423FC84BDF9}" type="presOf" srcId="{6D05BF75-E00F-4C96-B0E1-5FE1C1AF148F}" destId="{ECF8F36A-7AA7-4DF0-BEBE-3C7D3138E837}" srcOrd="0" destOrd="0" presId="urn:microsoft.com/office/officeart/2005/8/layout/radial1"/>
    <dgm:cxn modelId="{888C5BD7-68F2-4856-B7B1-A0F96C715ADB}" type="presOf" srcId="{F5927AA7-830D-4412-94A5-540276516335}" destId="{5205F2EA-8EA4-4CAA-A50B-6B3FDCF05F99}" srcOrd="0" destOrd="0" presId="urn:microsoft.com/office/officeart/2005/8/layout/radial1"/>
    <dgm:cxn modelId="{EB2C18E8-F28C-4073-9163-1CE9611A955B}" srcId="{62086B78-0288-4AE0-A406-DA38204411D3}" destId="{AB44998B-CF97-4339-9F82-E9D0884507DF}" srcOrd="1" destOrd="0" parTransId="{104A3904-717C-4973-B0F7-A61F5FD4EA28}" sibTransId="{1FAF508E-FF56-47D9-B590-A2AF468E1AF4}"/>
    <dgm:cxn modelId="{CFCF67FC-DC54-4C5B-A200-3D33B5E85EAA}" srcId="{FF02578B-EBDA-4BE5-92E0-A189F66B0BE0}" destId="{222C037C-6BB7-4975-A995-FF858C56A856}" srcOrd="1" destOrd="0" parTransId="{40C4B375-6E61-42F4-8D5F-CE4C6126A71B}" sibTransId="{D25DF174-9EBC-47D5-BF8B-151CDEFFDA6A}"/>
    <dgm:cxn modelId="{D3426EFE-DB53-4EFF-BA1C-E19CD6CFB369}" type="presOf" srcId="{40C4B375-6E61-42F4-8D5F-CE4C6126A71B}" destId="{4242E2FF-9CE0-47D8-BF4F-7CB063288766}" srcOrd="1" destOrd="0" presId="urn:microsoft.com/office/officeart/2005/8/layout/radial1"/>
    <dgm:cxn modelId="{EF937182-00BE-409F-9006-139B9865A9BE}" type="presParOf" srcId="{2CBA5D86-C482-4E2B-8A85-64985AC60FA9}" destId="{A3E30849-D395-49E9-B3C5-16AB09C9F866}" srcOrd="0" destOrd="0" presId="urn:microsoft.com/office/officeart/2005/8/layout/radial1"/>
    <dgm:cxn modelId="{D7F245FF-C899-4DFF-AA06-165DCF07A3BD}" type="presParOf" srcId="{2CBA5D86-C482-4E2B-8A85-64985AC60FA9}" destId="{ECF8F36A-7AA7-4DF0-BEBE-3C7D3138E837}" srcOrd="1" destOrd="0" presId="urn:microsoft.com/office/officeart/2005/8/layout/radial1"/>
    <dgm:cxn modelId="{8AE2314E-E0F9-4619-8D23-AF62BAC1AF6F}" type="presParOf" srcId="{ECF8F36A-7AA7-4DF0-BEBE-3C7D3138E837}" destId="{A18CF44F-09CD-4210-93BF-E88ABA8861B4}" srcOrd="0" destOrd="0" presId="urn:microsoft.com/office/officeart/2005/8/layout/radial1"/>
    <dgm:cxn modelId="{91CC102A-98B4-483C-89C4-DB62465062DF}" type="presParOf" srcId="{2CBA5D86-C482-4E2B-8A85-64985AC60FA9}" destId="{FBD3761D-C0B4-4390-9D15-AF29E801D2F7}" srcOrd="2" destOrd="0" presId="urn:microsoft.com/office/officeart/2005/8/layout/radial1"/>
    <dgm:cxn modelId="{D33FA095-AD6A-4BFD-92A9-50CC880A166C}" type="presParOf" srcId="{2CBA5D86-C482-4E2B-8A85-64985AC60FA9}" destId="{43A07A4F-2A1D-40D8-A269-1CA17F1CC098}" srcOrd="3" destOrd="0" presId="urn:microsoft.com/office/officeart/2005/8/layout/radial1"/>
    <dgm:cxn modelId="{BA5CEC2E-6DD8-4256-BD39-F9E289977BB9}" type="presParOf" srcId="{43A07A4F-2A1D-40D8-A269-1CA17F1CC098}" destId="{4242E2FF-9CE0-47D8-BF4F-7CB063288766}" srcOrd="0" destOrd="0" presId="urn:microsoft.com/office/officeart/2005/8/layout/radial1"/>
    <dgm:cxn modelId="{FBBDB9FC-B675-446C-9B9D-FA2D43EC3DDF}" type="presParOf" srcId="{2CBA5D86-C482-4E2B-8A85-64985AC60FA9}" destId="{8174EC41-0218-40AB-AEA2-97DA681DE30D}" srcOrd="4" destOrd="0" presId="urn:microsoft.com/office/officeart/2005/8/layout/radial1"/>
    <dgm:cxn modelId="{E1E58252-22C1-43AE-861B-20CC38C54B5C}" type="presParOf" srcId="{2CBA5D86-C482-4E2B-8A85-64985AC60FA9}" destId="{AB6E091D-538D-4A53-BBB8-24332A34E677}" srcOrd="5" destOrd="0" presId="urn:microsoft.com/office/officeart/2005/8/layout/radial1"/>
    <dgm:cxn modelId="{29918AC0-EAC7-4363-9541-5B6E7468227F}" type="presParOf" srcId="{AB6E091D-538D-4A53-BBB8-24332A34E677}" destId="{40151AEB-5B3D-45D2-B015-059D2A828D0A}" srcOrd="0" destOrd="0" presId="urn:microsoft.com/office/officeart/2005/8/layout/radial1"/>
    <dgm:cxn modelId="{B5B8C33A-6FB7-4727-9D83-3AC854C9A422}" type="presParOf" srcId="{2CBA5D86-C482-4E2B-8A85-64985AC60FA9}" destId="{F7F4B942-7433-4063-86D8-95D6D5BAAFF5}" srcOrd="6" destOrd="0" presId="urn:microsoft.com/office/officeart/2005/8/layout/radial1"/>
    <dgm:cxn modelId="{E911B713-1DDC-41DC-8C83-A70996300229}" type="presParOf" srcId="{2CBA5D86-C482-4E2B-8A85-64985AC60FA9}" destId="{5205F2EA-8EA4-4CAA-A50B-6B3FDCF05F99}" srcOrd="7" destOrd="0" presId="urn:microsoft.com/office/officeart/2005/8/layout/radial1"/>
    <dgm:cxn modelId="{82C58288-E773-4C5C-B1CC-C485327CEAE1}" type="presParOf" srcId="{5205F2EA-8EA4-4CAA-A50B-6B3FDCF05F99}" destId="{5D595E2F-F6C6-4738-9208-FD9F19938C26}" srcOrd="0" destOrd="0" presId="urn:microsoft.com/office/officeart/2005/8/layout/radial1"/>
    <dgm:cxn modelId="{57D77B9A-5AC8-4580-9747-081D34A63C80}" type="presParOf" srcId="{2CBA5D86-C482-4E2B-8A85-64985AC60FA9}" destId="{90169A4F-5DEF-4C70-BE60-FD2C49A102D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086B78-0288-4AE0-A406-DA38204411D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A8BB4F-26D4-4491-B67F-56561891D46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43</a:t>
          </a:r>
          <a:endParaRPr lang="ru-RU" sz="1100" b="1" dirty="0">
            <a:solidFill>
              <a:schemeClr val="tx1"/>
            </a:solidFill>
          </a:endParaRPr>
        </a:p>
      </dgm:t>
    </dgm:pt>
    <dgm:pt modelId="{F0887146-29FD-465F-ACA6-79F1D5440AF7}" type="parTrans" cxnId="{DAE20FB5-3D58-485B-9DE7-963A4F0FC860}">
      <dgm:prSet/>
      <dgm:spPr/>
      <dgm:t>
        <a:bodyPr/>
        <a:lstStyle/>
        <a:p>
          <a:endParaRPr lang="ru-RU"/>
        </a:p>
      </dgm:t>
    </dgm:pt>
    <dgm:pt modelId="{9A97CF4E-5A87-490B-B703-B8E8695B8B50}" type="sibTrans" cxnId="{DAE20FB5-3D58-485B-9DE7-963A4F0FC860}">
      <dgm:prSet/>
      <dgm:spPr/>
      <dgm:t>
        <a:bodyPr/>
        <a:lstStyle/>
        <a:p>
          <a:endParaRPr lang="ru-RU"/>
        </a:p>
      </dgm:t>
    </dgm:pt>
    <dgm:pt modelId="{FF02578B-EBDA-4BE5-92E0-A189F66B0BE0}">
      <dgm:prSet phldrT="[Текст]" custT="1"/>
      <dgm:spPr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900" b="0" dirty="0">
              <a:solidFill>
                <a:schemeClr val="tx1"/>
              </a:solidFill>
            </a:rPr>
            <a:t>Ближний Восток</a:t>
          </a:r>
        </a:p>
      </dgm:t>
    </dgm:pt>
    <dgm:pt modelId="{2D3B6520-9B1C-4774-ADA6-3996A6322DB2}" type="sibTrans" cxnId="{EB27E2B7-CE12-48EE-A02E-5C46AA94DA2D}">
      <dgm:prSet/>
      <dgm:spPr/>
      <dgm:t>
        <a:bodyPr/>
        <a:lstStyle/>
        <a:p>
          <a:endParaRPr lang="ru-RU"/>
        </a:p>
      </dgm:t>
    </dgm:pt>
    <dgm:pt modelId="{D5CCB8D2-EEA0-4F29-A096-93204E1A4953}" type="parTrans" cxnId="{EB27E2B7-CE12-48EE-A02E-5C46AA94DA2D}">
      <dgm:prSet/>
      <dgm:spPr/>
      <dgm:t>
        <a:bodyPr/>
        <a:lstStyle/>
        <a:p>
          <a:endParaRPr lang="ru-RU"/>
        </a:p>
      </dgm:t>
    </dgm:pt>
    <dgm:pt modelId="{2CBA5D86-C482-4E2B-8A85-64985AC60FA9}" type="pres">
      <dgm:prSet presAssocID="{62086B78-0288-4AE0-A406-DA38204411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E30849-D395-49E9-B3C5-16AB09C9F866}" type="pres">
      <dgm:prSet presAssocID="{FF02578B-EBDA-4BE5-92E0-A189F66B0BE0}" presName="centerShape" presStyleLbl="node0" presStyleIdx="0" presStyleCnt="1" custScaleX="365332" custScaleY="219068" custLinFactNeighborX="12457" custLinFactNeighborY="4209"/>
      <dgm:spPr/>
    </dgm:pt>
    <dgm:pt modelId="{AB6E091D-538D-4A53-BBB8-24332A34E677}" type="pres">
      <dgm:prSet presAssocID="{F0887146-29FD-465F-ACA6-79F1D5440AF7}" presName="Name9" presStyleLbl="parChTrans1D2" presStyleIdx="0" presStyleCnt="1"/>
      <dgm:spPr/>
    </dgm:pt>
    <dgm:pt modelId="{40151AEB-5B3D-45D2-B015-059D2A828D0A}" type="pres">
      <dgm:prSet presAssocID="{F0887146-29FD-465F-ACA6-79F1D5440AF7}" presName="connTx" presStyleLbl="parChTrans1D2" presStyleIdx="0" presStyleCnt="1"/>
      <dgm:spPr/>
    </dgm:pt>
    <dgm:pt modelId="{F7F4B942-7433-4063-86D8-95D6D5BAAFF5}" type="pres">
      <dgm:prSet presAssocID="{F1A8BB4F-26D4-4491-B67F-56561891D465}" presName="node" presStyleLbl="node1" presStyleIdx="0" presStyleCnt="1" custScaleY="89201" custRadScaleRad="93660" custRadScaleInc="16118">
        <dgm:presLayoutVars>
          <dgm:bulletEnabled val="1"/>
        </dgm:presLayoutVars>
      </dgm:prSet>
      <dgm:spPr/>
    </dgm:pt>
  </dgm:ptLst>
  <dgm:cxnLst>
    <dgm:cxn modelId="{217A7E06-532C-4FC3-AC29-F15588AE6146}" type="presOf" srcId="{F0887146-29FD-465F-ACA6-79F1D5440AF7}" destId="{40151AEB-5B3D-45D2-B015-059D2A828D0A}" srcOrd="1" destOrd="0" presId="urn:microsoft.com/office/officeart/2005/8/layout/radial1"/>
    <dgm:cxn modelId="{3ADDEE63-910C-4B58-9DF8-99A8063AE284}" type="presOf" srcId="{62086B78-0288-4AE0-A406-DA38204411D3}" destId="{2CBA5D86-C482-4E2B-8A85-64985AC60FA9}" srcOrd="0" destOrd="0" presId="urn:microsoft.com/office/officeart/2005/8/layout/radial1"/>
    <dgm:cxn modelId="{9AA9B946-0666-4FF0-971E-ED6C8AD60F14}" type="presOf" srcId="{FF02578B-EBDA-4BE5-92E0-A189F66B0BE0}" destId="{A3E30849-D395-49E9-B3C5-16AB09C9F866}" srcOrd="0" destOrd="0" presId="urn:microsoft.com/office/officeart/2005/8/layout/radial1"/>
    <dgm:cxn modelId="{DAE20FB5-3D58-485B-9DE7-963A4F0FC860}" srcId="{FF02578B-EBDA-4BE5-92E0-A189F66B0BE0}" destId="{F1A8BB4F-26D4-4491-B67F-56561891D465}" srcOrd="0" destOrd="0" parTransId="{F0887146-29FD-465F-ACA6-79F1D5440AF7}" sibTransId="{9A97CF4E-5A87-490B-B703-B8E8695B8B50}"/>
    <dgm:cxn modelId="{EB27E2B7-CE12-48EE-A02E-5C46AA94DA2D}" srcId="{62086B78-0288-4AE0-A406-DA38204411D3}" destId="{FF02578B-EBDA-4BE5-92E0-A189F66B0BE0}" srcOrd="0" destOrd="0" parTransId="{D5CCB8D2-EEA0-4F29-A096-93204E1A4953}" sibTransId="{2D3B6520-9B1C-4774-ADA6-3996A6322DB2}"/>
    <dgm:cxn modelId="{BB1575E7-D61F-4CAF-A96B-9DEA19A42058}" type="presOf" srcId="{F1A8BB4F-26D4-4491-B67F-56561891D465}" destId="{F7F4B942-7433-4063-86D8-95D6D5BAAFF5}" srcOrd="0" destOrd="0" presId="urn:microsoft.com/office/officeart/2005/8/layout/radial1"/>
    <dgm:cxn modelId="{487130F4-8C5F-4AAA-93AC-C465B949523D}" type="presOf" srcId="{F0887146-29FD-465F-ACA6-79F1D5440AF7}" destId="{AB6E091D-538D-4A53-BBB8-24332A34E677}" srcOrd="0" destOrd="0" presId="urn:microsoft.com/office/officeart/2005/8/layout/radial1"/>
    <dgm:cxn modelId="{C9FA32D2-E671-4E52-A30C-76EC8094A78C}" type="presParOf" srcId="{2CBA5D86-C482-4E2B-8A85-64985AC60FA9}" destId="{A3E30849-D395-49E9-B3C5-16AB09C9F866}" srcOrd="0" destOrd="0" presId="urn:microsoft.com/office/officeart/2005/8/layout/radial1"/>
    <dgm:cxn modelId="{A5C8B800-9A1D-4F95-A235-54B97170D4E2}" type="presParOf" srcId="{2CBA5D86-C482-4E2B-8A85-64985AC60FA9}" destId="{AB6E091D-538D-4A53-BBB8-24332A34E677}" srcOrd="1" destOrd="0" presId="urn:microsoft.com/office/officeart/2005/8/layout/radial1"/>
    <dgm:cxn modelId="{60A201E3-AD47-40BB-A623-A0AA0FA26A4B}" type="presParOf" srcId="{AB6E091D-538D-4A53-BBB8-24332A34E677}" destId="{40151AEB-5B3D-45D2-B015-059D2A828D0A}" srcOrd="0" destOrd="0" presId="urn:microsoft.com/office/officeart/2005/8/layout/radial1"/>
    <dgm:cxn modelId="{513D77CB-1EBD-45D7-99D7-67033794E10B}" type="presParOf" srcId="{2CBA5D86-C482-4E2B-8A85-64985AC60FA9}" destId="{F7F4B942-7433-4063-86D8-95D6D5BAAFF5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B28A46-9954-4E7F-97C6-41611ABD7ACB}" type="doc">
      <dgm:prSet loTypeId="urn:microsoft.com/office/officeart/2005/8/layout/venn2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944F32C-6552-4655-9872-E07D3B0B1682}">
      <dgm:prSet phldrT="[Текст]" custT="1"/>
      <dgm:spPr/>
      <dgm:t>
        <a:bodyPr lIns="0" tIns="0" rIns="0" bIns="0"/>
        <a:lstStyle/>
        <a:p>
          <a:r>
            <a:rPr lang="ru-RU" sz="1200" b="1">
              <a:latin typeface="+mn-lt"/>
            </a:rPr>
            <a:t>Консолидированный бюджет 8,7 млрд. руб </a:t>
          </a:r>
          <a:endParaRPr lang="ru-RU" sz="1200" b="1" dirty="0">
            <a:latin typeface="+mn-lt"/>
          </a:endParaRPr>
        </a:p>
      </dgm:t>
    </dgm:pt>
    <dgm:pt modelId="{89F6208E-1FDC-4B97-8151-EE838DDF9726}" type="parTrans" cxnId="{9C59B0CC-BF4A-486B-9CCE-FA3D40C58F5C}">
      <dgm:prSet/>
      <dgm:spPr/>
      <dgm:t>
        <a:bodyPr/>
        <a:lstStyle/>
        <a:p>
          <a:endParaRPr lang="ru-RU"/>
        </a:p>
      </dgm:t>
    </dgm:pt>
    <dgm:pt modelId="{56D7621F-19AB-4CA7-86B1-588820AE6980}" type="sibTrans" cxnId="{9C59B0CC-BF4A-486B-9CCE-FA3D40C58F5C}">
      <dgm:prSet/>
      <dgm:spPr/>
      <dgm:t>
        <a:bodyPr/>
        <a:lstStyle/>
        <a:p>
          <a:endParaRPr lang="ru-RU"/>
        </a:p>
      </dgm:t>
    </dgm:pt>
    <dgm:pt modelId="{221BF9AA-E946-4266-A9B9-70A359A243D9}">
      <dgm:prSet phldrT="[Текст]" custT="1"/>
      <dgm:spPr/>
      <dgm:t>
        <a:bodyPr lIns="0" tIns="0" rIns="0" bIns="0"/>
        <a:lstStyle/>
        <a:p>
          <a:r>
            <a:rPr lang="ru-RU" sz="1200" b="1" dirty="0">
              <a:latin typeface="+mn-lt"/>
            </a:rPr>
            <a:t>Бюджет университета 5,44 млрд. руб.</a:t>
          </a:r>
        </a:p>
      </dgm:t>
    </dgm:pt>
    <dgm:pt modelId="{DB5A8383-9C1F-4C09-B775-5090E0D66653}" type="parTrans" cxnId="{FBC35B3E-B5F0-4407-AE59-0BCA34201E40}">
      <dgm:prSet/>
      <dgm:spPr/>
      <dgm:t>
        <a:bodyPr/>
        <a:lstStyle/>
        <a:p>
          <a:endParaRPr lang="ru-RU"/>
        </a:p>
      </dgm:t>
    </dgm:pt>
    <dgm:pt modelId="{5B3A215A-DE2D-4A00-AF55-7CC7D28124A0}" type="sibTrans" cxnId="{FBC35B3E-B5F0-4407-AE59-0BCA34201E40}">
      <dgm:prSet/>
      <dgm:spPr/>
      <dgm:t>
        <a:bodyPr/>
        <a:lstStyle/>
        <a:p>
          <a:endParaRPr lang="ru-RU"/>
        </a:p>
      </dgm:t>
    </dgm:pt>
    <dgm:pt modelId="{11A2060E-921C-41CA-8159-017AD20F6A25}">
      <dgm:prSet phldrT="[Текст]" custT="1"/>
      <dgm:spPr/>
      <dgm:t>
        <a:bodyPr lIns="0" tIns="0" rIns="0" bIns="0"/>
        <a:lstStyle/>
        <a:p>
          <a:pPr algn="ctr"/>
          <a:r>
            <a:rPr lang="ru-RU" sz="1200" b="1" dirty="0">
              <a:latin typeface="+mn-lt"/>
            </a:rPr>
            <a:t>Капитализированный бюджет (бюджет программы развития) </a:t>
          </a:r>
        </a:p>
        <a:p>
          <a:pPr algn="ctr"/>
          <a:r>
            <a:rPr lang="ru-RU" sz="1200" b="1" dirty="0">
              <a:latin typeface="+mn-lt"/>
            </a:rPr>
            <a:t>0,9 млрд. руб.</a:t>
          </a:r>
        </a:p>
      </dgm:t>
    </dgm:pt>
    <dgm:pt modelId="{87F7AB78-22FD-4B50-A332-8FC25A22F4BC}" type="parTrans" cxnId="{9124D906-7129-47B6-BEA3-788236AB9983}">
      <dgm:prSet/>
      <dgm:spPr/>
      <dgm:t>
        <a:bodyPr/>
        <a:lstStyle/>
        <a:p>
          <a:endParaRPr lang="ru-RU"/>
        </a:p>
      </dgm:t>
    </dgm:pt>
    <dgm:pt modelId="{3DA4B067-1489-4DD1-B42D-8B9EFA6FC42C}" type="sibTrans" cxnId="{9124D906-7129-47B6-BEA3-788236AB9983}">
      <dgm:prSet/>
      <dgm:spPr/>
      <dgm:t>
        <a:bodyPr/>
        <a:lstStyle/>
        <a:p>
          <a:endParaRPr lang="ru-RU"/>
        </a:p>
      </dgm:t>
    </dgm:pt>
    <dgm:pt modelId="{560748BB-8CB0-4E6C-99EC-F9AA43F1F25A}" type="pres">
      <dgm:prSet presAssocID="{0AB28A46-9954-4E7F-97C6-41611ABD7ACB}" presName="Name0" presStyleCnt="0">
        <dgm:presLayoutVars>
          <dgm:chMax val="7"/>
          <dgm:resizeHandles val="exact"/>
        </dgm:presLayoutVars>
      </dgm:prSet>
      <dgm:spPr/>
    </dgm:pt>
    <dgm:pt modelId="{D0DFAEE0-04DF-4D3E-88F8-05B94D39E579}" type="pres">
      <dgm:prSet presAssocID="{0AB28A46-9954-4E7F-97C6-41611ABD7ACB}" presName="comp1" presStyleCnt="0"/>
      <dgm:spPr/>
    </dgm:pt>
    <dgm:pt modelId="{798DF629-E61D-4E10-955A-6AD941445C9A}" type="pres">
      <dgm:prSet presAssocID="{0AB28A46-9954-4E7F-97C6-41611ABD7ACB}" presName="circle1" presStyleLbl="node1" presStyleIdx="0" presStyleCnt="3" custScaleX="220678" custScaleY="95606"/>
      <dgm:spPr/>
    </dgm:pt>
    <dgm:pt modelId="{35199DDE-9D59-4D7E-9FAA-7E3AA59A5E35}" type="pres">
      <dgm:prSet presAssocID="{0AB28A46-9954-4E7F-97C6-41611ABD7ACB}" presName="c1text" presStyleLbl="node1" presStyleIdx="0" presStyleCnt="3">
        <dgm:presLayoutVars>
          <dgm:bulletEnabled val="1"/>
        </dgm:presLayoutVars>
      </dgm:prSet>
      <dgm:spPr/>
    </dgm:pt>
    <dgm:pt modelId="{6F36CCC2-8ABB-4A0D-A61F-83231D77E0F9}" type="pres">
      <dgm:prSet presAssocID="{0AB28A46-9954-4E7F-97C6-41611ABD7ACB}" presName="comp2" presStyleCnt="0"/>
      <dgm:spPr/>
    </dgm:pt>
    <dgm:pt modelId="{5F31611E-EA4C-4C36-B428-FC17944E9F0D}" type="pres">
      <dgm:prSet presAssocID="{0AB28A46-9954-4E7F-97C6-41611ABD7ACB}" presName="circle2" presStyleLbl="node1" presStyleIdx="1" presStyleCnt="3" custScaleX="178439" custScaleY="98734" custLinFactNeighborX="-1365" custLinFactNeighborY="-6371"/>
      <dgm:spPr/>
    </dgm:pt>
    <dgm:pt modelId="{423FD013-600E-403E-B893-CB8369AA00E9}" type="pres">
      <dgm:prSet presAssocID="{0AB28A46-9954-4E7F-97C6-41611ABD7ACB}" presName="c2text" presStyleLbl="node1" presStyleIdx="1" presStyleCnt="3">
        <dgm:presLayoutVars>
          <dgm:bulletEnabled val="1"/>
        </dgm:presLayoutVars>
      </dgm:prSet>
      <dgm:spPr/>
    </dgm:pt>
    <dgm:pt modelId="{B378F0EA-A1C3-4332-95FA-3C831E6F8F24}" type="pres">
      <dgm:prSet presAssocID="{0AB28A46-9954-4E7F-97C6-41611ABD7ACB}" presName="comp3" presStyleCnt="0"/>
      <dgm:spPr/>
    </dgm:pt>
    <dgm:pt modelId="{2042301F-C445-404D-AFAC-380211071357}" type="pres">
      <dgm:prSet presAssocID="{0AB28A46-9954-4E7F-97C6-41611ABD7ACB}" presName="circle3" presStyleLbl="node1" presStyleIdx="2" presStyleCnt="3" custScaleX="157929" custScaleY="112074" custLinFactNeighborX="3413" custLinFactNeighborY="-12286"/>
      <dgm:spPr/>
    </dgm:pt>
    <dgm:pt modelId="{B1C68E43-9A85-438F-A11F-53DDCD36B3A3}" type="pres">
      <dgm:prSet presAssocID="{0AB28A46-9954-4E7F-97C6-41611ABD7AC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9124D906-7129-47B6-BEA3-788236AB9983}" srcId="{0AB28A46-9954-4E7F-97C6-41611ABD7ACB}" destId="{11A2060E-921C-41CA-8159-017AD20F6A25}" srcOrd="2" destOrd="0" parTransId="{87F7AB78-22FD-4B50-A332-8FC25A22F4BC}" sibTransId="{3DA4B067-1489-4DD1-B42D-8B9EFA6FC42C}"/>
    <dgm:cxn modelId="{19803212-6ABF-4E59-A7B2-2309BF1F823A}" type="presOf" srcId="{221BF9AA-E946-4266-A9B9-70A359A243D9}" destId="{423FD013-600E-403E-B893-CB8369AA00E9}" srcOrd="1" destOrd="0" presId="urn:microsoft.com/office/officeart/2005/8/layout/venn2"/>
    <dgm:cxn modelId="{FBC35B3E-B5F0-4407-AE59-0BCA34201E40}" srcId="{0AB28A46-9954-4E7F-97C6-41611ABD7ACB}" destId="{221BF9AA-E946-4266-A9B9-70A359A243D9}" srcOrd="1" destOrd="0" parTransId="{DB5A8383-9C1F-4C09-B775-5090E0D66653}" sibTransId="{5B3A215A-DE2D-4A00-AF55-7CC7D28124A0}"/>
    <dgm:cxn modelId="{D49EE75D-050C-4847-BBF1-417AA3A4B221}" type="presOf" srcId="{221BF9AA-E946-4266-A9B9-70A359A243D9}" destId="{5F31611E-EA4C-4C36-B428-FC17944E9F0D}" srcOrd="0" destOrd="0" presId="urn:microsoft.com/office/officeart/2005/8/layout/venn2"/>
    <dgm:cxn modelId="{CFA86E64-17F0-4513-B187-5E867D612AA2}" type="presOf" srcId="{11A2060E-921C-41CA-8159-017AD20F6A25}" destId="{B1C68E43-9A85-438F-A11F-53DDCD36B3A3}" srcOrd="1" destOrd="0" presId="urn:microsoft.com/office/officeart/2005/8/layout/venn2"/>
    <dgm:cxn modelId="{D356DB72-AE16-4094-BD08-AC8CBB0D57B7}" type="presOf" srcId="{0944F32C-6552-4655-9872-E07D3B0B1682}" destId="{35199DDE-9D59-4D7E-9FAA-7E3AA59A5E35}" srcOrd="1" destOrd="0" presId="urn:microsoft.com/office/officeart/2005/8/layout/venn2"/>
    <dgm:cxn modelId="{DEF7B6B2-FD8E-48B0-BD22-9238269B7854}" type="presOf" srcId="{0944F32C-6552-4655-9872-E07D3B0B1682}" destId="{798DF629-E61D-4E10-955A-6AD941445C9A}" srcOrd="0" destOrd="0" presId="urn:microsoft.com/office/officeart/2005/8/layout/venn2"/>
    <dgm:cxn modelId="{9C59B0CC-BF4A-486B-9CCE-FA3D40C58F5C}" srcId="{0AB28A46-9954-4E7F-97C6-41611ABD7ACB}" destId="{0944F32C-6552-4655-9872-E07D3B0B1682}" srcOrd="0" destOrd="0" parTransId="{89F6208E-1FDC-4B97-8151-EE838DDF9726}" sibTransId="{56D7621F-19AB-4CA7-86B1-588820AE6980}"/>
    <dgm:cxn modelId="{C4C0ADD8-A0AA-4D86-BA92-ED6BF05366FA}" type="presOf" srcId="{11A2060E-921C-41CA-8159-017AD20F6A25}" destId="{2042301F-C445-404D-AFAC-380211071357}" srcOrd="0" destOrd="0" presId="urn:microsoft.com/office/officeart/2005/8/layout/venn2"/>
    <dgm:cxn modelId="{1A8858F4-63DC-4E11-BD4D-4B6487EDAAFF}" type="presOf" srcId="{0AB28A46-9954-4E7F-97C6-41611ABD7ACB}" destId="{560748BB-8CB0-4E6C-99EC-F9AA43F1F25A}" srcOrd="0" destOrd="0" presId="urn:microsoft.com/office/officeart/2005/8/layout/venn2"/>
    <dgm:cxn modelId="{03CBE312-47E9-46B2-A631-030AE6428EA9}" type="presParOf" srcId="{560748BB-8CB0-4E6C-99EC-F9AA43F1F25A}" destId="{D0DFAEE0-04DF-4D3E-88F8-05B94D39E579}" srcOrd="0" destOrd="0" presId="urn:microsoft.com/office/officeart/2005/8/layout/venn2"/>
    <dgm:cxn modelId="{E860AE62-0BF8-481F-8DBC-355CA2553C7B}" type="presParOf" srcId="{D0DFAEE0-04DF-4D3E-88F8-05B94D39E579}" destId="{798DF629-E61D-4E10-955A-6AD941445C9A}" srcOrd="0" destOrd="0" presId="urn:microsoft.com/office/officeart/2005/8/layout/venn2"/>
    <dgm:cxn modelId="{61F36847-7BEF-46C6-AE81-1989F5704200}" type="presParOf" srcId="{D0DFAEE0-04DF-4D3E-88F8-05B94D39E579}" destId="{35199DDE-9D59-4D7E-9FAA-7E3AA59A5E35}" srcOrd="1" destOrd="0" presId="urn:microsoft.com/office/officeart/2005/8/layout/venn2"/>
    <dgm:cxn modelId="{1EC24CFA-5B59-4910-8369-B9CCDBF5FA88}" type="presParOf" srcId="{560748BB-8CB0-4E6C-99EC-F9AA43F1F25A}" destId="{6F36CCC2-8ABB-4A0D-A61F-83231D77E0F9}" srcOrd="1" destOrd="0" presId="urn:microsoft.com/office/officeart/2005/8/layout/venn2"/>
    <dgm:cxn modelId="{54FEE1F1-E1A2-41BC-96ED-6C3CB8AD39D4}" type="presParOf" srcId="{6F36CCC2-8ABB-4A0D-A61F-83231D77E0F9}" destId="{5F31611E-EA4C-4C36-B428-FC17944E9F0D}" srcOrd="0" destOrd="0" presId="urn:microsoft.com/office/officeart/2005/8/layout/venn2"/>
    <dgm:cxn modelId="{56BC1B9C-15B0-49B0-9550-42A942938498}" type="presParOf" srcId="{6F36CCC2-8ABB-4A0D-A61F-83231D77E0F9}" destId="{423FD013-600E-403E-B893-CB8369AA00E9}" srcOrd="1" destOrd="0" presId="urn:microsoft.com/office/officeart/2005/8/layout/venn2"/>
    <dgm:cxn modelId="{7878F3EC-8E4E-4781-8787-9FBBDA4935BE}" type="presParOf" srcId="{560748BB-8CB0-4E6C-99EC-F9AA43F1F25A}" destId="{B378F0EA-A1C3-4332-95FA-3C831E6F8F24}" srcOrd="2" destOrd="0" presId="urn:microsoft.com/office/officeart/2005/8/layout/venn2"/>
    <dgm:cxn modelId="{FC3DA0D1-BBCA-4BA1-B041-71B832E0DF0D}" type="presParOf" srcId="{B378F0EA-A1C3-4332-95FA-3C831E6F8F24}" destId="{2042301F-C445-404D-AFAC-380211071357}" srcOrd="0" destOrd="0" presId="urn:microsoft.com/office/officeart/2005/8/layout/venn2"/>
    <dgm:cxn modelId="{15D9433C-A1B8-45ED-86A7-9BD8DDFF6CC1}" type="presParOf" srcId="{B378F0EA-A1C3-4332-95FA-3C831E6F8F24}" destId="{B1C68E43-9A85-438F-A11F-53DDCD36B3A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886BE-8651-4225-8122-E6F186613D30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60AE565-2704-4454-8489-8BDBF6E4DA74}">
      <dgm:prSet phldrT="[Текст]"/>
      <dgm:spPr/>
      <dgm:t>
        <a:bodyPr/>
        <a:lstStyle/>
        <a:p>
          <a:pPr algn="ctr"/>
          <a:r>
            <a:rPr lang="ru-RU" b="1" dirty="0"/>
            <a:t>В 2016 году:</a:t>
          </a:r>
        </a:p>
      </dgm:t>
    </dgm:pt>
    <dgm:pt modelId="{7717A2AC-C529-4284-8E35-20C89A22DE6F}" type="parTrans" cxnId="{08EC8171-5D13-4402-8578-BC0506879E94}">
      <dgm:prSet/>
      <dgm:spPr/>
      <dgm:t>
        <a:bodyPr/>
        <a:lstStyle/>
        <a:p>
          <a:endParaRPr lang="ru-RU"/>
        </a:p>
      </dgm:t>
    </dgm:pt>
    <dgm:pt modelId="{94C7DB52-DA53-49A1-BF46-5E200992FB2D}" type="sibTrans" cxnId="{08EC8171-5D13-4402-8578-BC0506879E94}">
      <dgm:prSet/>
      <dgm:spPr/>
      <dgm:t>
        <a:bodyPr/>
        <a:lstStyle/>
        <a:p>
          <a:endParaRPr lang="ru-RU"/>
        </a:p>
      </dgm:t>
    </dgm:pt>
    <dgm:pt modelId="{31029CB0-37C8-4778-9EFF-7286BF0EFC3B}">
      <dgm:prSet phldrT="[Текст]"/>
      <dgm:spPr/>
      <dgm:t>
        <a:bodyPr/>
        <a:lstStyle/>
        <a:p>
          <a:r>
            <a:rPr lang="ru-RU"/>
            <a:t>Научно-методическое и организационное сопровождение школьного и муниципального этапа </a:t>
          </a:r>
          <a:r>
            <a:rPr lang="ru-RU" b="1"/>
            <a:t>Всероссийской олимпиады школьников </a:t>
          </a:r>
          <a:r>
            <a:rPr lang="ru-RU"/>
            <a:t>в г. Ростове-на-Дону</a:t>
          </a:r>
          <a:endParaRPr lang="ru-RU" dirty="0"/>
        </a:p>
      </dgm:t>
    </dgm:pt>
    <dgm:pt modelId="{73E75E5C-32B0-49E7-86AE-0C7BAA3EFE41}" type="parTrans" cxnId="{B226E442-C50D-451F-A581-E632E49B5591}">
      <dgm:prSet/>
      <dgm:spPr/>
      <dgm:t>
        <a:bodyPr/>
        <a:lstStyle/>
        <a:p>
          <a:endParaRPr lang="ru-RU"/>
        </a:p>
      </dgm:t>
    </dgm:pt>
    <dgm:pt modelId="{4B443C0E-FAE7-43EB-8E75-9211DA981811}" type="sibTrans" cxnId="{B226E442-C50D-451F-A581-E632E49B5591}">
      <dgm:prSet/>
      <dgm:spPr/>
      <dgm:t>
        <a:bodyPr/>
        <a:lstStyle/>
        <a:p>
          <a:endParaRPr lang="ru-RU"/>
        </a:p>
      </dgm:t>
    </dgm:pt>
    <dgm:pt modelId="{EAB5DC08-1E2A-4B60-9248-18DE91F9B042}">
      <dgm:prSet phldrT="[Текст]"/>
      <dgm:spPr/>
      <dgm:t>
        <a:bodyPr/>
        <a:lstStyle/>
        <a:p>
          <a:r>
            <a:rPr lang="ru-RU" b="1"/>
            <a:t>Краткосрочные проектные смены</a:t>
          </a:r>
          <a:r>
            <a:rPr lang="ru-RU"/>
            <a:t>, предусматривающие интенсивное погружение школьников в проектную научно-исследовательскую деятельность</a:t>
          </a:r>
          <a:endParaRPr lang="ru-RU" dirty="0"/>
        </a:p>
      </dgm:t>
    </dgm:pt>
    <dgm:pt modelId="{62E90D52-A0D3-4C33-8041-589D3935F951}" type="parTrans" cxnId="{AEBBC38D-01DD-43F1-8130-241374A1BB4B}">
      <dgm:prSet/>
      <dgm:spPr/>
      <dgm:t>
        <a:bodyPr/>
        <a:lstStyle/>
        <a:p>
          <a:endParaRPr lang="ru-RU"/>
        </a:p>
      </dgm:t>
    </dgm:pt>
    <dgm:pt modelId="{7374AB0C-22D7-492B-AB41-BB723369624E}" type="sibTrans" cxnId="{AEBBC38D-01DD-43F1-8130-241374A1BB4B}">
      <dgm:prSet/>
      <dgm:spPr/>
      <dgm:t>
        <a:bodyPr/>
        <a:lstStyle/>
        <a:p>
          <a:endParaRPr lang="ru-RU"/>
        </a:p>
      </dgm:t>
    </dgm:pt>
    <dgm:pt modelId="{B2BDD670-C470-46A9-A18B-85D2C9AB338C}">
      <dgm:prSet phldrT="[Текст]"/>
      <dgm:spPr/>
      <dgm:t>
        <a:bodyPr/>
        <a:lstStyle/>
        <a:p>
          <a:r>
            <a:rPr lang="ru-RU" b="1"/>
            <a:t>Проект «150 культур Дона» </a:t>
          </a:r>
          <a:r>
            <a:rPr lang="ru-RU"/>
            <a:t>- 156 школ-участников</a:t>
          </a:r>
          <a:endParaRPr lang="ru-RU" dirty="0"/>
        </a:p>
      </dgm:t>
    </dgm:pt>
    <dgm:pt modelId="{7A00C573-8CE5-477F-8AD0-F5E1E9852D70}" type="parTrans" cxnId="{0758553B-966E-4DD2-83AA-404E02EB81AD}">
      <dgm:prSet/>
      <dgm:spPr/>
      <dgm:t>
        <a:bodyPr/>
        <a:lstStyle/>
        <a:p>
          <a:endParaRPr lang="ru-RU"/>
        </a:p>
      </dgm:t>
    </dgm:pt>
    <dgm:pt modelId="{B2A61473-C4B7-41DF-BC46-EDC91EA8BCE8}" type="sibTrans" cxnId="{0758553B-966E-4DD2-83AA-404E02EB81AD}">
      <dgm:prSet/>
      <dgm:spPr/>
      <dgm:t>
        <a:bodyPr/>
        <a:lstStyle/>
        <a:p>
          <a:endParaRPr lang="ru-RU"/>
        </a:p>
      </dgm:t>
    </dgm:pt>
    <dgm:pt modelId="{039AF6DD-92E4-44A1-BAE8-F27BF76F2456}" type="pres">
      <dgm:prSet presAssocID="{523886BE-8651-4225-8122-E6F186613D30}" presName="vert0" presStyleCnt="0">
        <dgm:presLayoutVars>
          <dgm:dir/>
          <dgm:animOne val="branch"/>
          <dgm:animLvl val="lvl"/>
        </dgm:presLayoutVars>
      </dgm:prSet>
      <dgm:spPr/>
    </dgm:pt>
    <dgm:pt modelId="{D4C6A49D-9770-42B1-82A5-DAF8DBF8D79F}" type="pres">
      <dgm:prSet presAssocID="{060AE565-2704-4454-8489-8BDBF6E4DA74}" presName="thickLine" presStyleLbl="alignNode1" presStyleIdx="0" presStyleCnt="1"/>
      <dgm:spPr/>
    </dgm:pt>
    <dgm:pt modelId="{4206205F-03BD-452A-84A9-7527817711B1}" type="pres">
      <dgm:prSet presAssocID="{060AE565-2704-4454-8489-8BDBF6E4DA74}" presName="horz1" presStyleCnt="0"/>
      <dgm:spPr/>
    </dgm:pt>
    <dgm:pt modelId="{40E503E6-75F7-485E-8BF4-FB8A300F5D04}" type="pres">
      <dgm:prSet presAssocID="{060AE565-2704-4454-8489-8BDBF6E4DA74}" presName="tx1" presStyleLbl="revTx" presStyleIdx="0" presStyleCnt="4"/>
      <dgm:spPr/>
    </dgm:pt>
    <dgm:pt modelId="{367ED99C-4504-4431-A65C-1BA9C6BC7D36}" type="pres">
      <dgm:prSet presAssocID="{060AE565-2704-4454-8489-8BDBF6E4DA74}" presName="vert1" presStyleCnt="0"/>
      <dgm:spPr/>
    </dgm:pt>
    <dgm:pt modelId="{C1AFC061-52F8-4DFF-91FF-F7CEB31D87DB}" type="pres">
      <dgm:prSet presAssocID="{31029CB0-37C8-4778-9EFF-7286BF0EFC3B}" presName="vertSpace2a" presStyleCnt="0"/>
      <dgm:spPr/>
    </dgm:pt>
    <dgm:pt modelId="{5A395194-7C43-4136-A5B7-44AA4C24F601}" type="pres">
      <dgm:prSet presAssocID="{31029CB0-37C8-4778-9EFF-7286BF0EFC3B}" presName="horz2" presStyleCnt="0"/>
      <dgm:spPr/>
    </dgm:pt>
    <dgm:pt modelId="{5AF0631C-D418-4C5C-A7BF-0F946B5E889C}" type="pres">
      <dgm:prSet presAssocID="{31029CB0-37C8-4778-9EFF-7286BF0EFC3B}" presName="horzSpace2" presStyleCnt="0"/>
      <dgm:spPr/>
    </dgm:pt>
    <dgm:pt modelId="{BD491E08-B759-4FBD-8CE1-AE2407A5AF3C}" type="pres">
      <dgm:prSet presAssocID="{31029CB0-37C8-4778-9EFF-7286BF0EFC3B}" presName="tx2" presStyleLbl="revTx" presStyleIdx="1" presStyleCnt="4"/>
      <dgm:spPr/>
    </dgm:pt>
    <dgm:pt modelId="{9F249813-47CC-45F4-A80C-3399F23D50F7}" type="pres">
      <dgm:prSet presAssocID="{31029CB0-37C8-4778-9EFF-7286BF0EFC3B}" presName="vert2" presStyleCnt="0"/>
      <dgm:spPr/>
    </dgm:pt>
    <dgm:pt modelId="{0885A191-52E9-4690-88AE-08590B1AD40D}" type="pres">
      <dgm:prSet presAssocID="{31029CB0-37C8-4778-9EFF-7286BF0EFC3B}" presName="thinLine2b" presStyleLbl="callout" presStyleIdx="0" presStyleCnt="3"/>
      <dgm:spPr/>
    </dgm:pt>
    <dgm:pt modelId="{498BB35D-18A4-4AA4-B91D-9E74ED9D9A56}" type="pres">
      <dgm:prSet presAssocID="{31029CB0-37C8-4778-9EFF-7286BF0EFC3B}" presName="vertSpace2b" presStyleCnt="0"/>
      <dgm:spPr/>
    </dgm:pt>
    <dgm:pt modelId="{6F302767-DCD4-4A3E-8AFB-F75258AE5C7F}" type="pres">
      <dgm:prSet presAssocID="{EAB5DC08-1E2A-4B60-9248-18DE91F9B042}" presName="horz2" presStyleCnt="0"/>
      <dgm:spPr/>
    </dgm:pt>
    <dgm:pt modelId="{0B827551-8D5B-4ECB-93B9-16DAF4FBF81D}" type="pres">
      <dgm:prSet presAssocID="{EAB5DC08-1E2A-4B60-9248-18DE91F9B042}" presName="horzSpace2" presStyleCnt="0"/>
      <dgm:spPr/>
    </dgm:pt>
    <dgm:pt modelId="{02C3DEB9-EB2F-4369-BFAA-5176699C8C95}" type="pres">
      <dgm:prSet presAssocID="{EAB5DC08-1E2A-4B60-9248-18DE91F9B042}" presName="tx2" presStyleLbl="revTx" presStyleIdx="2" presStyleCnt="4"/>
      <dgm:spPr/>
    </dgm:pt>
    <dgm:pt modelId="{52938D5E-A3CC-4903-8A1F-97ECE9346C54}" type="pres">
      <dgm:prSet presAssocID="{EAB5DC08-1E2A-4B60-9248-18DE91F9B042}" presName="vert2" presStyleCnt="0"/>
      <dgm:spPr/>
    </dgm:pt>
    <dgm:pt modelId="{7B2A85D7-3615-4965-B9AE-31A3D350D359}" type="pres">
      <dgm:prSet presAssocID="{EAB5DC08-1E2A-4B60-9248-18DE91F9B042}" presName="thinLine2b" presStyleLbl="callout" presStyleIdx="1" presStyleCnt="3"/>
      <dgm:spPr/>
    </dgm:pt>
    <dgm:pt modelId="{8B108654-80D6-441B-8394-74EF3BE1782F}" type="pres">
      <dgm:prSet presAssocID="{EAB5DC08-1E2A-4B60-9248-18DE91F9B042}" presName="vertSpace2b" presStyleCnt="0"/>
      <dgm:spPr/>
    </dgm:pt>
    <dgm:pt modelId="{59907719-763A-4E39-A208-90D778869CDC}" type="pres">
      <dgm:prSet presAssocID="{B2BDD670-C470-46A9-A18B-85D2C9AB338C}" presName="horz2" presStyleCnt="0"/>
      <dgm:spPr/>
    </dgm:pt>
    <dgm:pt modelId="{FB40CCEB-E393-4C26-8944-E996B9CB1BA0}" type="pres">
      <dgm:prSet presAssocID="{B2BDD670-C470-46A9-A18B-85D2C9AB338C}" presName="horzSpace2" presStyleCnt="0"/>
      <dgm:spPr/>
    </dgm:pt>
    <dgm:pt modelId="{2C496D85-B3D2-49B9-9251-57A114A8FCDC}" type="pres">
      <dgm:prSet presAssocID="{B2BDD670-C470-46A9-A18B-85D2C9AB338C}" presName="tx2" presStyleLbl="revTx" presStyleIdx="3" presStyleCnt="4" custScaleY="72455"/>
      <dgm:spPr/>
    </dgm:pt>
    <dgm:pt modelId="{89B1FD68-4F46-40FF-8449-9C78174F71A7}" type="pres">
      <dgm:prSet presAssocID="{B2BDD670-C470-46A9-A18B-85D2C9AB338C}" presName="vert2" presStyleCnt="0"/>
      <dgm:spPr/>
    </dgm:pt>
    <dgm:pt modelId="{303D52EC-B28C-4195-8331-CA066AC1D742}" type="pres">
      <dgm:prSet presAssocID="{B2BDD670-C470-46A9-A18B-85D2C9AB338C}" presName="thinLine2b" presStyleLbl="callout" presStyleIdx="2" presStyleCnt="3"/>
      <dgm:spPr/>
    </dgm:pt>
    <dgm:pt modelId="{20DAE069-7746-4BA1-B035-025811388F0F}" type="pres">
      <dgm:prSet presAssocID="{B2BDD670-C470-46A9-A18B-85D2C9AB338C}" presName="vertSpace2b" presStyleCnt="0"/>
      <dgm:spPr/>
    </dgm:pt>
  </dgm:ptLst>
  <dgm:cxnLst>
    <dgm:cxn modelId="{F382AF0E-184E-42FD-9456-266F1F710882}" type="presOf" srcId="{31029CB0-37C8-4778-9EFF-7286BF0EFC3B}" destId="{BD491E08-B759-4FBD-8CE1-AE2407A5AF3C}" srcOrd="0" destOrd="0" presId="urn:microsoft.com/office/officeart/2008/layout/LinedList"/>
    <dgm:cxn modelId="{0758553B-966E-4DD2-83AA-404E02EB81AD}" srcId="{060AE565-2704-4454-8489-8BDBF6E4DA74}" destId="{B2BDD670-C470-46A9-A18B-85D2C9AB338C}" srcOrd="2" destOrd="0" parTransId="{7A00C573-8CE5-477F-8AD0-F5E1E9852D70}" sibTransId="{B2A61473-C4B7-41DF-BC46-EDC91EA8BCE8}"/>
    <dgm:cxn modelId="{B226E442-C50D-451F-A581-E632E49B5591}" srcId="{060AE565-2704-4454-8489-8BDBF6E4DA74}" destId="{31029CB0-37C8-4778-9EFF-7286BF0EFC3B}" srcOrd="0" destOrd="0" parTransId="{73E75E5C-32B0-49E7-86AE-0C7BAA3EFE41}" sibTransId="{4B443C0E-FAE7-43EB-8E75-9211DA981811}"/>
    <dgm:cxn modelId="{03F73043-AABB-4877-9A8D-AA31FE9D9C5D}" type="presOf" srcId="{060AE565-2704-4454-8489-8BDBF6E4DA74}" destId="{40E503E6-75F7-485E-8BF4-FB8A300F5D04}" srcOrd="0" destOrd="0" presId="urn:microsoft.com/office/officeart/2008/layout/LinedList"/>
    <dgm:cxn modelId="{08EC8171-5D13-4402-8578-BC0506879E94}" srcId="{523886BE-8651-4225-8122-E6F186613D30}" destId="{060AE565-2704-4454-8489-8BDBF6E4DA74}" srcOrd="0" destOrd="0" parTransId="{7717A2AC-C529-4284-8E35-20C89A22DE6F}" sibTransId="{94C7DB52-DA53-49A1-BF46-5E200992FB2D}"/>
    <dgm:cxn modelId="{AEBBC38D-01DD-43F1-8130-241374A1BB4B}" srcId="{060AE565-2704-4454-8489-8BDBF6E4DA74}" destId="{EAB5DC08-1E2A-4B60-9248-18DE91F9B042}" srcOrd="1" destOrd="0" parTransId="{62E90D52-A0D3-4C33-8041-589D3935F951}" sibTransId="{7374AB0C-22D7-492B-AB41-BB723369624E}"/>
    <dgm:cxn modelId="{03A409AA-2E6E-45FD-B4CA-D3CABAB4376F}" type="presOf" srcId="{523886BE-8651-4225-8122-E6F186613D30}" destId="{039AF6DD-92E4-44A1-BAE8-F27BF76F2456}" srcOrd="0" destOrd="0" presId="urn:microsoft.com/office/officeart/2008/layout/LinedList"/>
    <dgm:cxn modelId="{E0A83DE1-1B50-4EA3-831B-528F9ECE09EF}" type="presOf" srcId="{B2BDD670-C470-46A9-A18B-85D2C9AB338C}" destId="{2C496D85-B3D2-49B9-9251-57A114A8FCDC}" srcOrd="0" destOrd="0" presId="urn:microsoft.com/office/officeart/2008/layout/LinedList"/>
    <dgm:cxn modelId="{6C9F48FC-E705-4E45-AD98-5432F393126D}" type="presOf" srcId="{EAB5DC08-1E2A-4B60-9248-18DE91F9B042}" destId="{02C3DEB9-EB2F-4369-BFAA-5176699C8C95}" srcOrd="0" destOrd="0" presId="urn:microsoft.com/office/officeart/2008/layout/LinedList"/>
    <dgm:cxn modelId="{EEB5AC68-7C85-41F4-B806-6B39FFF3B3D6}" type="presParOf" srcId="{039AF6DD-92E4-44A1-BAE8-F27BF76F2456}" destId="{D4C6A49D-9770-42B1-82A5-DAF8DBF8D79F}" srcOrd="0" destOrd="0" presId="urn:microsoft.com/office/officeart/2008/layout/LinedList"/>
    <dgm:cxn modelId="{141D382E-FAAB-4AC3-A1B9-63717096785C}" type="presParOf" srcId="{039AF6DD-92E4-44A1-BAE8-F27BF76F2456}" destId="{4206205F-03BD-452A-84A9-7527817711B1}" srcOrd="1" destOrd="0" presId="urn:microsoft.com/office/officeart/2008/layout/LinedList"/>
    <dgm:cxn modelId="{6FF7CFCD-283E-464F-B452-726CFAB73872}" type="presParOf" srcId="{4206205F-03BD-452A-84A9-7527817711B1}" destId="{40E503E6-75F7-485E-8BF4-FB8A300F5D04}" srcOrd="0" destOrd="0" presId="urn:microsoft.com/office/officeart/2008/layout/LinedList"/>
    <dgm:cxn modelId="{2B54A99A-6970-40C4-B5BF-B27FAF389606}" type="presParOf" srcId="{4206205F-03BD-452A-84A9-7527817711B1}" destId="{367ED99C-4504-4431-A65C-1BA9C6BC7D36}" srcOrd="1" destOrd="0" presId="urn:microsoft.com/office/officeart/2008/layout/LinedList"/>
    <dgm:cxn modelId="{6ACA85E6-DC0F-4D6F-B240-7471A19D03E1}" type="presParOf" srcId="{367ED99C-4504-4431-A65C-1BA9C6BC7D36}" destId="{C1AFC061-52F8-4DFF-91FF-F7CEB31D87DB}" srcOrd="0" destOrd="0" presId="urn:microsoft.com/office/officeart/2008/layout/LinedList"/>
    <dgm:cxn modelId="{A0994C8A-24E3-47EE-8F3C-DA4F9B07D8B8}" type="presParOf" srcId="{367ED99C-4504-4431-A65C-1BA9C6BC7D36}" destId="{5A395194-7C43-4136-A5B7-44AA4C24F601}" srcOrd="1" destOrd="0" presId="urn:microsoft.com/office/officeart/2008/layout/LinedList"/>
    <dgm:cxn modelId="{7D31FE74-2C36-440D-9759-606611765E4F}" type="presParOf" srcId="{5A395194-7C43-4136-A5B7-44AA4C24F601}" destId="{5AF0631C-D418-4C5C-A7BF-0F946B5E889C}" srcOrd="0" destOrd="0" presId="urn:microsoft.com/office/officeart/2008/layout/LinedList"/>
    <dgm:cxn modelId="{F34C5157-1D42-414A-9829-5CDFB6D7D94C}" type="presParOf" srcId="{5A395194-7C43-4136-A5B7-44AA4C24F601}" destId="{BD491E08-B759-4FBD-8CE1-AE2407A5AF3C}" srcOrd="1" destOrd="0" presId="urn:microsoft.com/office/officeart/2008/layout/LinedList"/>
    <dgm:cxn modelId="{7F4DE914-8436-415E-9BB8-8CA31AADB020}" type="presParOf" srcId="{5A395194-7C43-4136-A5B7-44AA4C24F601}" destId="{9F249813-47CC-45F4-A80C-3399F23D50F7}" srcOrd="2" destOrd="0" presId="urn:microsoft.com/office/officeart/2008/layout/LinedList"/>
    <dgm:cxn modelId="{E3B9193D-185A-4C3C-BBDD-1B26BFFFCE08}" type="presParOf" srcId="{367ED99C-4504-4431-A65C-1BA9C6BC7D36}" destId="{0885A191-52E9-4690-88AE-08590B1AD40D}" srcOrd="2" destOrd="0" presId="urn:microsoft.com/office/officeart/2008/layout/LinedList"/>
    <dgm:cxn modelId="{A39A3728-956B-4737-A3EA-85312A38D1C1}" type="presParOf" srcId="{367ED99C-4504-4431-A65C-1BA9C6BC7D36}" destId="{498BB35D-18A4-4AA4-B91D-9E74ED9D9A56}" srcOrd="3" destOrd="0" presId="urn:microsoft.com/office/officeart/2008/layout/LinedList"/>
    <dgm:cxn modelId="{79AB5994-58C3-407F-B29F-129B20CC027B}" type="presParOf" srcId="{367ED99C-4504-4431-A65C-1BA9C6BC7D36}" destId="{6F302767-DCD4-4A3E-8AFB-F75258AE5C7F}" srcOrd="4" destOrd="0" presId="urn:microsoft.com/office/officeart/2008/layout/LinedList"/>
    <dgm:cxn modelId="{523995AA-0BE1-4C15-88F6-AC747965B268}" type="presParOf" srcId="{6F302767-DCD4-4A3E-8AFB-F75258AE5C7F}" destId="{0B827551-8D5B-4ECB-93B9-16DAF4FBF81D}" srcOrd="0" destOrd="0" presId="urn:microsoft.com/office/officeart/2008/layout/LinedList"/>
    <dgm:cxn modelId="{1949EA68-C530-45C5-AFA1-A570C7946118}" type="presParOf" srcId="{6F302767-DCD4-4A3E-8AFB-F75258AE5C7F}" destId="{02C3DEB9-EB2F-4369-BFAA-5176699C8C95}" srcOrd="1" destOrd="0" presId="urn:microsoft.com/office/officeart/2008/layout/LinedList"/>
    <dgm:cxn modelId="{6641BB07-CF71-40E5-AC24-CDC981E88D62}" type="presParOf" srcId="{6F302767-DCD4-4A3E-8AFB-F75258AE5C7F}" destId="{52938D5E-A3CC-4903-8A1F-97ECE9346C54}" srcOrd="2" destOrd="0" presId="urn:microsoft.com/office/officeart/2008/layout/LinedList"/>
    <dgm:cxn modelId="{3FA7087A-242A-4201-A988-F7535366FA46}" type="presParOf" srcId="{367ED99C-4504-4431-A65C-1BA9C6BC7D36}" destId="{7B2A85D7-3615-4965-B9AE-31A3D350D359}" srcOrd="5" destOrd="0" presId="urn:microsoft.com/office/officeart/2008/layout/LinedList"/>
    <dgm:cxn modelId="{0CAE5527-41D4-416E-8259-CC0F60282FBE}" type="presParOf" srcId="{367ED99C-4504-4431-A65C-1BA9C6BC7D36}" destId="{8B108654-80D6-441B-8394-74EF3BE1782F}" srcOrd="6" destOrd="0" presId="urn:microsoft.com/office/officeart/2008/layout/LinedList"/>
    <dgm:cxn modelId="{9074AB97-D065-4E4A-9B39-DD100DA2D741}" type="presParOf" srcId="{367ED99C-4504-4431-A65C-1BA9C6BC7D36}" destId="{59907719-763A-4E39-A208-90D778869CDC}" srcOrd="7" destOrd="0" presId="urn:microsoft.com/office/officeart/2008/layout/LinedList"/>
    <dgm:cxn modelId="{A3C2255E-FFAA-4976-A394-E063FDAAC60A}" type="presParOf" srcId="{59907719-763A-4E39-A208-90D778869CDC}" destId="{FB40CCEB-E393-4C26-8944-E996B9CB1BA0}" srcOrd="0" destOrd="0" presId="urn:microsoft.com/office/officeart/2008/layout/LinedList"/>
    <dgm:cxn modelId="{7C1A349E-D361-440B-B98E-C3495E0FE224}" type="presParOf" srcId="{59907719-763A-4E39-A208-90D778869CDC}" destId="{2C496D85-B3D2-49B9-9251-57A114A8FCDC}" srcOrd="1" destOrd="0" presId="urn:microsoft.com/office/officeart/2008/layout/LinedList"/>
    <dgm:cxn modelId="{ABBC38A4-74E2-4905-B70E-469246975945}" type="presParOf" srcId="{59907719-763A-4E39-A208-90D778869CDC}" destId="{89B1FD68-4F46-40FF-8449-9C78174F71A7}" srcOrd="2" destOrd="0" presId="urn:microsoft.com/office/officeart/2008/layout/LinedList"/>
    <dgm:cxn modelId="{7156C1BD-6338-4760-97AC-623B371E825F}" type="presParOf" srcId="{367ED99C-4504-4431-A65C-1BA9C6BC7D36}" destId="{303D52EC-B28C-4195-8331-CA066AC1D742}" srcOrd="8" destOrd="0" presId="urn:microsoft.com/office/officeart/2008/layout/LinedList"/>
    <dgm:cxn modelId="{2CA0EB44-9E82-484C-A538-434FA98867CD}" type="presParOf" srcId="{367ED99C-4504-4431-A65C-1BA9C6BC7D36}" destId="{20DAE069-7746-4BA1-B035-025811388F0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B181DA-6972-41F3-9E90-676A5606B86A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3CA7BA7-7178-474C-905D-EBEA339F97B3}">
      <dgm:prSet phldrT="[Текст]" custT="1"/>
      <dgm:spPr/>
      <dgm:t>
        <a:bodyPr/>
        <a:lstStyle/>
        <a:p>
          <a:r>
            <a:rPr lang="ru-RU" sz="1400" dirty="0"/>
            <a:t>Программы основного общего и среднего общего образования</a:t>
          </a:r>
        </a:p>
      </dgm:t>
    </dgm:pt>
    <dgm:pt modelId="{1F7D687B-A089-4063-9CD2-3D59AA18EB74}" type="parTrans" cxnId="{D40743D8-1FB5-48EC-A9AA-0D1AED4E162D}">
      <dgm:prSet/>
      <dgm:spPr/>
      <dgm:t>
        <a:bodyPr/>
        <a:lstStyle/>
        <a:p>
          <a:endParaRPr lang="ru-RU"/>
        </a:p>
      </dgm:t>
    </dgm:pt>
    <dgm:pt modelId="{BD9F7157-BF2C-425D-9558-633087159FA2}" type="sibTrans" cxnId="{D40743D8-1FB5-48EC-A9AA-0D1AED4E162D}">
      <dgm:prSet/>
      <dgm:spPr/>
      <dgm:t>
        <a:bodyPr/>
        <a:lstStyle/>
        <a:p>
          <a:endParaRPr lang="ru-RU"/>
        </a:p>
      </dgm:t>
    </dgm:pt>
    <dgm:pt modelId="{57356AB1-3A58-444D-98C0-BEB59F64853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профиля углубленной подготовки: </a:t>
          </a:r>
          <a:r>
            <a:rPr lang="ru-RU" dirty="0"/>
            <a:t>физико-математический, естественнонаучный, </a:t>
          </a:r>
        </a:p>
        <a:p>
          <a:pPr>
            <a:spcAft>
              <a:spcPts val="0"/>
            </a:spcAft>
          </a:pPr>
          <a:r>
            <a:rPr lang="ru-RU" dirty="0"/>
            <a:t>социально-гуманитарный </a:t>
          </a:r>
        </a:p>
      </dgm:t>
    </dgm:pt>
    <dgm:pt modelId="{14C64AD6-E5C3-48BE-AF45-A036998FABB5}" type="parTrans" cxnId="{A5893BC7-9078-468B-89C5-1A63FE68AB96}">
      <dgm:prSet/>
      <dgm:spPr/>
      <dgm:t>
        <a:bodyPr/>
        <a:lstStyle/>
        <a:p>
          <a:endParaRPr lang="ru-RU"/>
        </a:p>
      </dgm:t>
    </dgm:pt>
    <dgm:pt modelId="{9D03B397-D084-44A1-A99C-E276F15F76EF}" type="sibTrans" cxnId="{A5893BC7-9078-468B-89C5-1A63FE68AB96}">
      <dgm:prSet/>
      <dgm:spPr/>
      <dgm:t>
        <a:bodyPr/>
        <a:lstStyle/>
        <a:p>
          <a:endParaRPr lang="ru-RU"/>
        </a:p>
      </dgm:t>
    </dgm:pt>
    <dgm:pt modelId="{5B874899-8311-4B5B-BD00-C21D466E7CF2}">
      <dgm:prSet phldrT="[Текст]" custT="1"/>
      <dgm:spPr/>
      <dgm:t>
        <a:bodyPr/>
        <a:lstStyle/>
        <a:p>
          <a:r>
            <a:rPr lang="ru-RU" sz="1400" dirty="0"/>
            <a:t>58 лицеистов по итогам первого года приема</a:t>
          </a:r>
        </a:p>
      </dgm:t>
    </dgm:pt>
    <dgm:pt modelId="{BEBB78D9-ED26-43C0-BAEA-B43D39966EE4}" type="parTrans" cxnId="{73808E31-7A68-4ED0-B0B7-0951246A3271}">
      <dgm:prSet/>
      <dgm:spPr/>
      <dgm:t>
        <a:bodyPr/>
        <a:lstStyle/>
        <a:p>
          <a:endParaRPr lang="ru-RU"/>
        </a:p>
      </dgm:t>
    </dgm:pt>
    <dgm:pt modelId="{03D5E9B6-D40C-452B-89C3-697551A59B8F}" type="sibTrans" cxnId="{73808E31-7A68-4ED0-B0B7-0951246A3271}">
      <dgm:prSet/>
      <dgm:spPr/>
      <dgm:t>
        <a:bodyPr/>
        <a:lstStyle/>
        <a:p>
          <a:endParaRPr lang="ru-RU"/>
        </a:p>
      </dgm:t>
    </dgm:pt>
    <dgm:pt modelId="{5AE490BA-1DB7-4593-88E1-C18363EF68A2}" type="pres">
      <dgm:prSet presAssocID="{94B181DA-6972-41F3-9E90-676A5606B86A}" presName="Name0" presStyleCnt="0">
        <dgm:presLayoutVars>
          <dgm:chMax val="7"/>
          <dgm:chPref val="7"/>
          <dgm:dir/>
        </dgm:presLayoutVars>
      </dgm:prSet>
      <dgm:spPr/>
    </dgm:pt>
    <dgm:pt modelId="{95CBB718-E324-436B-9409-C0B3264166B0}" type="pres">
      <dgm:prSet presAssocID="{94B181DA-6972-41F3-9E90-676A5606B86A}" presName="Name1" presStyleCnt="0"/>
      <dgm:spPr/>
    </dgm:pt>
    <dgm:pt modelId="{3DBA1D64-B610-4C60-BB52-C80F843C035E}" type="pres">
      <dgm:prSet presAssocID="{94B181DA-6972-41F3-9E90-676A5606B86A}" presName="cycle" presStyleCnt="0"/>
      <dgm:spPr/>
    </dgm:pt>
    <dgm:pt modelId="{4009F81D-F3BE-4485-8EFA-DCEADB0136FE}" type="pres">
      <dgm:prSet presAssocID="{94B181DA-6972-41F3-9E90-676A5606B86A}" presName="srcNode" presStyleLbl="node1" presStyleIdx="0" presStyleCnt="3"/>
      <dgm:spPr/>
    </dgm:pt>
    <dgm:pt modelId="{5AFAC5D7-FC41-4458-883C-89728A9C1141}" type="pres">
      <dgm:prSet presAssocID="{94B181DA-6972-41F3-9E90-676A5606B86A}" presName="conn" presStyleLbl="parChTrans1D2" presStyleIdx="0" presStyleCnt="1"/>
      <dgm:spPr/>
    </dgm:pt>
    <dgm:pt modelId="{52953AAF-5E7F-4190-95F2-AF827AEB875F}" type="pres">
      <dgm:prSet presAssocID="{94B181DA-6972-41F3-9E90-676A5606B86A}" presName="extraNode" presStyleLbl="node1" presStyleIdx="0" presStyleCnt="3"/>
      <dgm:spPr/>
    </dgm:pt>
    <dgm:pt modelId="{F677D8E6-63C9-49B5-9CF6-C7953A6136F2}" type="pres">
      <dgm:prSet presAssocID="{94B181DA-6972-41F3-9E90-676A5606B86A}" presName="dstNode" presStyleLbl="node1" presStyleIdx="0" presStyleCnt="3"/>
      <dgm:spPr/>
    </dgm:pt>
    <dgm:pt modelId="{BE475858-640A-4929-AF1E-B07C7B6892EA}" type="pres">
      <dgm:prSet presAssocID="{E3CA7BA7-7178-474C-905D-EBEA339F97B3}" presName="text_1" presStyleLbl="node1" presStyleIdx="0" presStyleCnt="3">
        <dgm:presLayoutVars>
          <dgm:bulletEnabled val="1"/>
        </dgm:presLayoutVars>
      </dgm:prSet>
      <dgm:spPr/>
    </dgm:pt>
    <dgm:pt modelId="{682567D6-5EFE-4F62-8133-4CC657961FC4}" type="pres">
      <dgm:prSet presAssocID="{E3CA7BA7-7178-474C-905D-EBEA339F97B3}" presName="accent_1" presStyleCnt="0"/>
      <dgm:spPr/>
    </dgm:pt>
    <dgm:pt modelId="{09449988-01BE-4358-AD8A-920CE53BBCB7}" type="pres">
      <dgm:prSet presAssocID="{E3CA7BA7-7178-474C-905D-EBEA339F97B3}" presName="accentRepeatNode" presStyleLbl="solidFgAcc1" presStyleIdx="0" presStyleCnt="3"/>
      <dgm:spPr/>
    </dgm:pt>
    <dgm:pt modelId="{A3AFE877-4B15-4D17-9D26-5DCE24C84CAB}" type="pres">
      <dgm:prSet presAssocID="{57356AB1-3A58-444D-98C0-BEB59F648531}" presName="text_2" presStyleLbl="node1" presStyleIdx="1" presStyleCnt="3" custScaleY="141920">
        <dgm:presLayoutVars>
          <dgm:bulletEnabled val="1"/>
        </dgm:presLayoutVars>
      </dgm:prSet>
      <dgm:spPr/>
    </dgm:pt>
    <dgm:pt modelId="{E9A3FF0C-4412-4CFE-89E6-B49D921E6315}" type="pres">
      <dgm:prSet presAssocID="{57356AB1-3A58-444D-98C0-BEB59F648531}" presName="accent_2" presStyleCnt="0"/>
      <dgm:spPr/>
    </dgm:pt>
    <dgm:pt modelId="{9B0FFD09-889B-43CD-A7D3-5FE537C2BA62}" type="pres">
      <dgm:prSet presAssocID="{57356AB1-3A58-444D-98C0-BEB59F648531}" presName="accentRepeatNode" presStyleLbl="solidFgAcc1" presStyleIdx="1" presStyleCnt="3"/>
      <dgm:spPr/>
    </dgm:pt>
    <dgm:pt modelId="{6212E7C2-6CBB-4D77-B305-6F0E99EECB96}" type="pres">
      <dgm:prSet presAssocID="{5B874899-8311-4B5B-BD00-C21D466E7CF2}" presName="text_3" presStyleLbl="node1" presStyleIdx="2" presStyleCnt="3">
        <dgm:presLayoutVars>
          <dgm:bulletEnabled val="1"/>
        </dgm:presLayoutVars>
      </dgm:prSet>
      <dgm:spPr/>
    </dgm:pt>
    <dgm:pt modelId="{97759723-D4B8-43E9-9ADB-9FE6F3213370}" type="pres">
      <dgm:prSet presAssocID="{5B874899-8311-4B5B-BD00-C21D466E7CF2}" presName="accent_3" presStyleCnt="0"/>
      <dgm:spPr/>
    </dgm:pt>
    <dgm:pt modelId="{A120FBBD-C69B-4FA1-9765-63E96FB4F2F7}" type="pres">
      <dgm:prSet presAssocID="{5B874899-8311-4B5B-BD00-C21D466E7CF2}" presName="accentRepeatNode" presStyleLbl="solidFgAcc1" presStyleIdx="2" presStyleCnt="3"/>
      <dgm:spPr/>
    </dgm:pt>
  </dgm:ptLst>
  <dgm:cxnLst>
    <dgm:cxn modelId="{73808E31-7A68-4ED0-B0B7-0951246A3271}" srcId="{94B181DA-6972-41F3-9E90-676A5606B86A}" destId="{5B874899-8311-4B5B-BD00-C21D466E7CF2}" srcOrd="2" destOrd="0" parTransId="{BEBB78D9-ED26-43C0-BAEA-B43D39966EE4}" sibTransId="{03D5E9B6-D40C-452B-89C3-697551A59B8F}"/>
    <dgm:cxn modelId="{255D3337-AD5C-4E65-9A59-64A9A89C6C3C}" type="presOf" srcId="{5B874899-8311-4B5B-BD00-C21D466E7CF2}" destId="{6212E7C2-6CBB-4D77-B305-6F0E99EECB96}" srcOrd="0" destOrd="0" presId="urn:microsoft.com/office/officeart/2008/layout/VerticalCurvedList"/>
    <dgm:cxn modelId="{7791D96F-914F-4967-AD32-98FAC2932832}" type="presOf" srcId="{94B181DA-6972-41F3-9E90-676A5606B86A}" destId="{5AE490BA-1DB7-4593-88E1-C18363EF68A2}" srcOrd="0" destOrd="0" presId="urn:microsoft.com/office/officeart/2008/layout/VerticalCurvedList"/>
    <dgm:cxn modelId="{1DCB0690-C157-4A96-89F9-6B5F38C7F464}" type="presOf" srcId="{E3CA7BA7-7178-474C-905D-EBEA339F97B3}" destId="{BE475858-640A-4929-AF1E-B07C7B6892EA}" srcOrd="0" destOrd="0" presId="urn:microsoft.com/office/officeart/2008/layout/VerticalCurvedList"/>
    <dgm:cxn modelId="{7CBFD09F-6E25-4B5E-A4CB-ABE87FF9C8E7}" type="presOf" srcId="{57356AB1-3A58-444D-98C0-BEB59F648531}" destId="{A3AFE877-4B15-4D17-9D26-5DCE24C84CAB}" srcOrd="0" destOrd="0" presId="urn:microsoft.com/office/officeart/2008/layout/VerticalCurvedList"/>
    <dgm:cxn modelId="{A5893BC7-9078-468B-89C5-1A63FE68AB96}" srcId="{94B181DA-6972-41F3-9E90-676A5606B86A}" destId="{57356AB1-3A58-444D-98C0-BEB59F648531}" srcOrd="1" destOrd="0" parTransId="{14C64AD6-E5C3-48BE-AF45-A036998FABB5}" sibTransId="{9D03B397-D084-44A1-A99C-E276F15F76EF}"/>
    <dgm:cxn modelId="{D40743D8-1FB5-48EC-A9AA-0D1AED4E162D}" srcId="{94B181DA-6972-41F3-9E90-676A5606B86A}" destId="{E3CA7BA7-7178-474C-905D-EBEA339F97B3}" srcOrd="0" destOrd="0" parTransId="{1F7D687B-A089-4063-9CD2-3D59AA18EB74}" sibTransId="{BD9F7157-BF2C-425D-9558-633087159FA2}"/>
    <dgm:cxn modelId="{EFD397D8-C4C7-43F3-A916-CDD8DA144A16}" type="presOf" srcId="{BD9F7157-BF2C-425D-9558-633087159FA2}" destId="{5AFAC5D7-FC41-4458-883C-89728A9C1141}" srcOrd="0" destOrd="0" presId="urn:microsoft.com/office/officeart/2008/layout/VerticalCurvedList"/>
    <dgm:cxn modelId="{50BFF920-C2AC-4822-A8C9-A67D43BE3AAF}" type="presParOf" srcId="{5AE490BA-1DB7-4593-88E1-C18363EF68A2}" destId="{95CBB718-E324-436B-9409-C0B3264166B0}" srcOrd="0" destOrd="0" presId="urn:microsoft.com/office/officeart/2008/layout/VerticalCurvedList"/>
    <dgm:cxn modelId="{2CE51FDE-AF4A-43CF-BDC4-47260A8479A7}" type="presParOf" srcId="{95CBB718-E324-436B-9409-C0B3264166B0}" destId="{3DBA1D64-B610-4C60-BB52-C80F843C035E}" srcOrd="0" destOrd="0" presId="urn:microsoft.com/office/officeart/2008/layout/VerticalCurvedList"/>
    <dgm:cxn modelId="{5E23058B-2FED-4FAD-9EBC-46D1D0FEED4B}" type="presParOf" srcId="{3DBA1D64-B610-4C60-BB52-C80F843C035E}" destId="{4009F81D-F3BE-4485-8EFA-DCEADB0136FE}" srcOrd="0" destOrd="0" presId="urn:microsoft.com/office/officeart/2008/layout/VerticalCurvedList"/>
    <dgm:cxn modelId="{98FB3B59-1EEF-44BF-BFFD-61CD80BFC0E8}" type="presParOf" srcId="{3DBA1D64-B610-4C60-BB52-C80F843C035E}" destId="{5AFAC5D7-FC41-4458-883C-89728A9C1141}" srcOrd="1" destOrd="0" presId="urn:microsoft.com/office/officeart/2008/layout/VerticalCurvedList"/>
    <dgm:cxn modelId="{774B0C30-9BB6-4724-B6C4-18DEDB451175}" type="presParOf" srcId="{3DBA1D64-B610-4C60-BB52-C80F843C035E}" destId="{52953AAF-5E7F-4190-95F2-AF827AEB875F}" srcOrd="2" destOrd="0" presId="urn:microsoft.com/office/officeart/2008/layout/VerticalCurvedList"/>
    <dgm:cxn modelId="{41FA5CD0-58FE-42BD-A178-8E879131645B}" type="presParOf" srcId="{3DBA1D64-B610-4C60-BB52-C80F843C035E}" destId="{F677D8E6-63C9-49B5-9CF6-C7953A6136F2}" srcOrd="3" destOrd="0" presId="urn:microsoft.com/office/officeart/2008/layout/VerticalCurvedList"/>
    <dgm:cxn modelId="{C3D4622A-DF07-48B1-AC95-F9A3EADF0400}" type="presParOf" srcId="{95CBB718-E324-436B-9409-C0B3264166B0}" destId="{BE475858-640A-4929-AF1E-B07C7B6892EA}" srcOrd="1" destOrd="0" presId="urn:microsoft.com/office/officeart/2008/layout/VerticalCurvedList"/>
    <dgm:cxn modelId="{415F9492-901B-4D59-9835-62B01DEE73F4}" type="presParOf" srcId="{95CBB718-E324-436B-9409-C0B3264166B0}" destId="{682567D6-5EFE-4F62-8133-4CC657961FC4}" srcOrd="2" destOrd="0" presId="urn:microsoft.com/office/officeart/2008/layout/VerticalCurvedList"/>
    <dgm:cxn modelId="{3E4EAD7E-A3C3-41A1-9B72-29BBA671B6C2}" type="presParOf" srcId="{682567D6-5EFE-4F62-8133-4CC657961FC4}" destId="{09449988-01BE-4358-AD8A-920CE53BBCB7}" srcOrd="0" destOrd="0" presId="urn:microsoft.com/office/officeart/2008/layout/VerticalCurvedList"/>
    <dgm:cxn modelId="{DDBBE436-A524-44DA-8297-0965FD00E9C0}" type="presParOf" srcId="{95CBB718-E324-436B-9409-C0B3264166B0}" destId="{A3AFE877-4B15-4D17-9D26-5DCE24C84CAB}" srcOrd="3" destOrd="0" presId="urn:microsoft.com/office/officeart/2008/layout/VerticalCurvedList"/>
    <dgm:cxn modelId="{9DF53507-629F-4EEC-80A4-2BC741B6249C}" type="presParOf" srcId="{95CBB718-E324-436B-9409-C0B3264166B0}" destId="{E9A3FF0C-4412-4CFE-89E6-B49D921E6315}" srcOrd="4" destOrd="0" presId="urn:microsoft.com/office/officeart/2008/layout/VerticalCurvedList"/>
    <dgm:cxn modelId="{3C9E8340-6422-46F1-97E3-0B28B277CFCE}" type="presParOf" srcId="{E9A3FF0C-4412-4CFE-89E6-B49D921E6315}" destId="{9B0FFD09-889B-43CD-A7D3-5FE537C2BA62}" srcOrd="0" destOrd="0" presId="urn:microsoft.com/office/officeart/2008/layout/VerticalCurvedList"/>
    <dgm:cxn modelId="{CFA8DD68-1690-4EAC-9685-CD5B3BE10C83}" type="presParOf" srcId="{95CBB718-E324-436B-9409-C0B3264166B0}" destId="{6212E7C2-6CBB-4D77-B305-6F0E99EECB96}" srcOrd="5" destOrd="0" presId="urn:microsoft.com/office/officeart/2008/layout/VerticalCurvedList"/>
    <dgm:cxn modelId="{C481B65B-17DC-4886-B966-1FB79DE79FDA}" type="presParOf" srcId="{95CBB718-E324-436B-9409-C0B3264166B0}" destId="{97759723-D4B8-43E9-9ADB-9FE6F3213370}" srcOrd="6" destOrd="0" presId="urn:microsoft.com/office/officeart/2008/layout/VerticalCurvedList"/>
    <dgm:cxn modelId="{B97C16B0-3ABD-4384-ACCD-32C0E1507D54}" type="presParOf" srcId="{97759723-D4B8-43E9-9ADB-9FE6F3213370}" destId="{A120FBBD-C69B-4FA1-9765-63E96FB4F2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3D2229-DF23-476A-8130-7B637AB9629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AF8A49-A619-40DC-BA6B-8670DA631B03}">
      <dgm:prSet phldrT="[Текст]" custT="1"/>
      <dgm:spPr/>
      <dgm:t>
        <a:bodyPr/>
        <a:lstStyle/>
        <a:p>
          <a:r>
            <a:rPr lang="ru-RU" sz="1050" dirty="0"/>
            <a:t>6 специальностей СПО</a:t>
          </a:r>
        </a:p>
      </dgm:t>
    </dgm:pt>
    <dgm:pt modelId="{8084773E-CAB5-432F-8FCF-977902F49A06}" type="parTrans" cxnId="{9CE21161-EBC9-476D-B42A-83BF812AFF5A}">
      <dgm:prSet/>
      <dgm:spPr/>
      <dgm:t>
        <a:bodyPr/>
        <a:lstStyle/>
        <a:p>
          <a:endParaRPr lang="ru-RU"/>
        </a:p>
      </dgm:t>
    </dgm:pt>
    <dgm:pt modelId="{C0A77C75-E1AC-4A38-8C67-D017434A2FDB}" type="sibTrans" cxnId="{9CE21161-EBC9-476D-B42A-83BF812AFF5A}">
      <dgm:prSet/>
      <dgm:spPr/>
      <dgm:t>
        <a:bodyPr/>
        <a:lstStyle/>
        <a:p>
          <a:endParaRPr lang="ru-RU"/>
        </a:p>
      </dgm:t>
    </dgm:pt>
    <dgm:pt modelId="{50F12E81-71EC-412F-96DD-28B058A35ED8}">
      <dgm:prSet phldrT="[Текст]" custT="1"/>
      <dgm:spPr/>
      <dgm:t>
        <a:bodyPr/>
        <a:lstStyle/>
        <a:p>
          <a:r>
            <a:rPr lang="ru-RU" sz="1100" dirty="0"/>
            <a:t>475 обучающихся</a:t>
          </a:r>
        </a:p>
      </dgm:t>
    </dgm:pt>
    <dgm:pt modelId="{0AE3814C-97DE-46A7-A2FA-4057645C7A89}" type="parTrans" cxnId="{2B1144CF-2DFA-4F49-9427-FC4FFF5FFE13}">
      <dgm:prSet/>
      <dgm:spPr/>
      <dgm:t>
        <a:bodyPr/>
        <a:lstStyle/>
        <a:p>
          <a:endParaRPr lang="ru-RU"/>
        </a:p>
      </dgm:t>
    </dgm:pt>
    <dgm:pt modelId="{720ABECB-3308-4B8B-A3AC-5775082A5EEB}" type="sibTrans" cxnId="{2B1144CF-2DFA-4F49-9427-FC4FFF5FFE13}">
      <dgm:prSet/>
      <dgm:spPr/>
      <dgm:t>
        <a:bodyPr/>
        <a:lstStyle/>
        <a:p>
          <a:endParaRPr lang="ru-RU"/>
        </a:p>
      </dgm:t>
    </dgm:pt>
    <dgm:pt modelId="{C573DDCF-FB25-4EB3-A21B-4B260C9B6FF5}">
      <dgm:prSet phldrT="[Текст]" custT="1"/>
      <dgm:spPr/>
      <dgm:t>
        <a:bodyPr/>
        <a:lstStyle/>
        <a:p>
          <a:r>
            <a:rPr lang="ru-RU" sz="1100" dirty="0"/>
            <a:t>124 выпускника 2016 года</a:t>
          </a:r>
        </a:p>
      </dgm:t>
    </dgm:pt>
    <dgm:pt modelId="{06D37EE5-5A0B-40B6-BC1D-15E38734F18C}" type="parTrans" cxnId="{2A77B004-2BF8-4399-B8C0-A886B0AA5AF9}">
      <dgm:prSet/>
      <dgm:spPr/>
      <dgm:t>
        <a:bodyPr/>
        <a:lstStyle/>
        <a:p>
          <a:endParaRPr lang="ru-RU"/>
        </a:p>
      </dgm:t>
    </dgm:pt>
    <dgm:pt modelId="{DD69F378-73CE-43EA-889D-4643D54B96DD}" type="sibTrans" cxnId="{2A77B004-2BF8-4399-B8C0-A886B0AA5AF9}">
      <dgm:prSet/>
      <dgm:spPr/>
      <dgm:t>
        <a:bodyPr/>
        <a:lstStyle/>
        <a:p>
          <a:endParaRPr lang="ru-RU"/>
        </a:p>
      </dgm:t>
    </dgm:pt>
    <dgm:pt modelId="{166FE241-4001-4385-BF78-8223DBD5C1EB}" type="pres">
      <dgm:prSet presAssocID="{9B3D2229-DF23-476A-8130-7B637AB9629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FA1D3EE-2CB7-4EC0-8B23-FAAEB42E4EEA}" type="pres">
      <dgm:prSet presAssocID="{00AF8A49-A619-40DC-BA6B-8670DA631B03}" presName="Accent1" presStyleCnt="0"/>
      <dgm:spPr/>
    </dgm:pt>
    <dgm:pt modelId="{8A587124-71EE-4379-BBAD-7D72386802CA}" type="pres">
      <dgm:prSet presAssocID="{00AF8A49-A619-40DC-BA6B-8670DA631B03}" presName="Accent" presStyleLbl="node1" presStyleIdx="0" presStyleCnt="3" custScaleX="108297"/>
      <dgm:spPr/>
    </dgm:pt>
    <dgm:pt modelId="{2F714D96-1434-4380-8D97-639F29E58297}" type="pres">
      <dgm:prSet presAssocID="{00AF8A49-A619-40DC-BA6B-8670DA631B03}" presName="Parent1" presStyleLbl="revTx" presStyleIdx="0" presStyleCnt="3" custScaleX="127866">
        <dgm:presLayoutVars>
          <dgm:chMax val="1"/>
          <dgm:chPref val="1"/>
          <dgm:bulletEnabled val="1"/>
        </dgm:presLayoutVars>
      </dgm:prSet>
      <dgm:spPr/>
    </dgm:pt>
    <dgm:pt modelId="{C274E8C7-CC89-4AE9-97DB-4585ABECF529}" type="pres">
      <dgm:prSet presAssocID="{50F12E81-71EC-412F-96DD-28B058A35ED8}" presName="Accent2" presStyleCnt="0"/>
      <dgm:spPr/>
    </dgm:pt>
    <dgm:pt modelId="{92BBB79A-7735-4882-84C7-B1DBE57C1466}" type="pres">
      <dgm:prSet presAssocID="{50F12E81-71EC-412F-96DD-28B058A35ED8}" presName="Accent" presStyleLbl="node1" presStyleIdx="1" presStyleCnt="3"/>
      <dgm:spPr/>
    </dgm:pt>
    <dgm:pt modelId="{E8242D11-C710-4C54-9161-511BFEA1A24C}" type="pres">
      <dgm:prSet presAssocID="{50F12E81-71EC-412F-96DD-28B058A35ED8}" presName="Parent2" presStyleLbl="revTx" presStyleIdx="1" presStyleCnt="3" custScaleX="137273" custLinFactNeighborY="494">
        <dgm:presLayoutVars>
          <dgm:chMax val="1"/>
          <dgm:chPref val="1"/>
          <dgm:bulletEnabled val="1"/>
        </dgm:presLayoutVars>
      </dgm:prSet>
      <dgm:spPr/>
    </dgm:pt>
    <dgm:pt modelId="{2944C329-EBFB-4728-9DC1-71F9425D2B26}" type="pres">
      <dgm:prSet presAssocID="{C573DDCF-FB25-4EB3-A21B-4B260C9B6FF5}" presName="Accent3" presStyleCnt="0"/>
      <dgm:spPr/>
    </dgm:pt>
    <dgm:pt modelId="{BAEB6999-088C-43D5-BB72-6EDB0F4FD4B1}" type="pres">
      <dgm:prSet presAssocID="{C573DDCF-FB25-4EB3-A21B-4B260C9B6FF5}" presName="Accent" presStyleLbl="node1" presStyleIdx="2" presStyleCnt="3"/>
      <dgm:spPr/>
    </dgm:pt>
    <dgm:pt modelId="{86C72AFC-8478-476C-BB57-386751741EA9}" type="pres">
      <dgm:prSet presAssocID="{C573DDCF-FB25-4EB3-A21B-4B260C9B6FF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A77B004-2BF8-4399-B8C0-A886B0AA5AF9}" srcId="{9B3D2229-DF23-476A-8130-7B637AB9629A}" destId="{C573DDCF-FB25-4EB3-A21B-4B260C9B6FF5}" srcOrd="2" destOrd="0" parTransId="{06D37EE5-5A0B-40B6-BC1D-15E38734F18C}" sibTransId="{DD69F378-73CE-43EA-889D-4643D54B96DD}"/>
    <dgm:cxn modelId="{2AA21F18-0749-40AE-9901-7CEA31D37C69}" type="presOf" srcId="{00AF8A49-A619-40DC-BA6B-8670DA631B03}" destId="{2F714D96-1434-4380-8D97-639F29E58297}" srcOrd="0" destOrd="0" presId="urn:microsoft.com/office/officeart/2009/layout/CircleArrowProcess"/>
    <dgm:cxn modelId="{3867C660-0B47-43B5-B371-F6FCB00D8E12}" type="presOf" srcId="{50F12E81-71EC-412F-96DD-28B058A35ED8}" destId="{E8242D11-C710-4C54-9161-511BFEA1A24C}" srcOrd="0" destOrd="0" presId="urn:microsoft.com/office/officeart/2009/layout/CircleArrowProcess"/>
    <dgm:cxn modelId="{9CE21161-EBC9-476D-B42A-83BF812AFF5A}" srcId="{9B3D2229-DF23-476A-8130-7B637AB9629A}" destId="{00AF8A49-A619-40DC-BA6B-8670DA631B03}" srcOrd="0" destOrd="0" parTransId="{8084773E-CAB5-432F-8FCF-977902F49A06}" sibTransId="{C0A77C75-E1AC-4A38-8C67-D017434A2FDB}"/>
    <dgm:cxn modelId="{6413587F-5991-408C-A69E-99DD62AC5A7E}" type="presOf" srcId="{C573DDCF-FB25-4EB3-A21B-4B260C9B6FF5}" destId="{86C72AFC-8478-476C-BB57-386751741EA9}" srcOrd="0" destOrd="0" presId="urn:microsoft.com/office/officeart/2009/layout/CircleArrowProcess"/>
    <dgm:cxn modelId="{2B1144CF-2DFA-4F49-9427-FC4FFF5FFE13}" srcId="{9B3D2229-DF23-476A-8130-7B637AB9629A}" destId="{50F12E81-71EC-412F-96DD-28B058A35ED8}" srcOrd="1" destOrd="0" parTransId="{0AE3814C-97DE-46A7-A2FA-4057645C7A89}" sibTransId="{720ABECB-3308-4B8B-A3AC-5775082A5EEB}"/>
    <dgm:cxn modelId="{0A539AE2-D475-49A0-A354-BBE03B66760C}" type="presOf" srcId="{9B3D2229-DF23-476A-8130-7B637AB9629A}" destId="{166FE241-4001-4385-BF78-8223DBD5C1EB}" srcOrd="0" destOrd="0" presId="urn:microsoft.com/office/officeart/2009/layout/CircleArrowProcess"/>
    <dgm:cxn modelId="{06C23527-CC95-48C4-A4B7-26C99939CAD6}" type="presParOf" srcId="{166FE241-4001-4385-BF78-8223DBD5C1EB}" destId="{0FA1D3EE-2CB7-4EC0-8B23-FAAEB42E4EEA}" srcOrd="0" destOrd="0" presId="urn:microsoft.com/office/officeart/2009/layout/CircleArrowProcess"/>
    <dgm:cxn modelId="{448486DC-6E07-4740-8684-2F629F9B6D29}" type="presParOf" srcId="{0FA1D3EE-2CB7-4EC0-8B23-FAAEB42E4EEA}" destId="{8A587124-71EE-4379-BBAD-7D72386802CA}" srcOrd="0" destOrd="0" presId="urn:microsoft.com/office/officeart/2009/layout/CircleArrowProcess"/>
    <dgm:cxn modelId="{FBE8B423-8D7F-4B03-B459-65104EC3EADC}" type="presParOf" srcId="{166FE241-4001-4385-BF78-8223DBD5C1EB}" destId="{2F714D96-1434-4380-8D97-639F29E58297}" srcOrd="1" destOrd="0" presId="urn:microsoft.com/office/officeart/2009/layout/CircleArrowProcess"/>
    <dgm:cxn modelId="{27B5F8B7-88DE-4E28-B446-68BE5ED81B0A}" type="presParOf" srcId="{166FE241-4001-4385-BF78-8223DBD5C1EB}" destId="{C274E8C7-CC89-4AE9-97DB-4585ABECF529}" srcOrd="2" destOrd="0" presId="urn:microsoft.com/office/officeart/2009/layout/CircleArrowProcess"/>
    <dgm:cxn modelId="{14906492-2134-409B-ADF7-3FF5EC354157}" type="presParOf" srcId="{C274E8C7-CC89-4AE9-97DB-4585ABECF529}" destId="{92BBB79A-7735-4882-84C7-B1DBE57C1466}" srcOrd="0" destOrd="0" presId="urn:microsoft.com/office/officeart/2009/layout/CircleArrowProcess"/>
    <dgm:cxn modelId="{89030CF4-CAF9-4CE8-B245-17C198947273}" type="presParOf" srcId="{166FE241-4001-4385-BF78-8223DBD5C1EB}" destId="{E8242D11-C710-4C54-9161-511BFEA1A24C}" srcOrd="3" destOrd="0" presId="urn:microsoft.com/office/officeart/2009/layout/CircleArrowProcess"/>
    <dgm:cxn modelId="{2ED96040-B32A-4320-99B6-58ED3DBD18AB}" type="presParOf" srcId="{166FE241-4001-4385-BF78-8223DBD5C1EB}" destId="{2944C329-EBFB-4728-9DC1-71F9425D2B26}" srcOrd="4" destOrd="0" presId="urn:microsoft.com/office/officeart/2009/layout/CircleArrowProcess"/>
    <dgm:cxn modelId="{C07AC09E-630E-468D-B09A-17FE1D5D0F5F}" type="presParOf" srcId="{2944C329-EBFB-4728-9DC1-71F9425D2B26}" destId="{BAEB6999-088C-43D5-BB72-6EDB0F4FD4B1}" srcOrd="0" destOrd="0" presId="urn:microsoft.com/office/officeart/2009/layout/CircleArrowProcess"/>
    <dgm:cxn modelId="{A44B1857-F1FC-4A1C-A186-260C64D9E8BE}" type="presParOf" srcId="{166FE241-4001-4385-BF78-8223DBD5C1EB}" destId="{86C72AFC-8478-476C-BB57-386751741EA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9D0CB-3619-47EB-A265-956ECBCFD08A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E42414-C048-4A20-91FE-4A10007D5E07}">
      <dgm:prSet phldrT="[Текст]" custT="1"/>
      <dgm:spPr/>
      <dgm:t>
        <a:bodyPr/>
        <a:lstStyle/>
        <a:p>
          <a:r>
            <a:rPr lang="ru-RU" sz="1300" b="1" dirty="0">
              <a:latin typeface="Cambria" pitchFamily="18" charset="0"/>
            </a:rPr>
            <a:t>Реализован новый вариант англоязычного сайта ЮФУ</a:t>
          </a:r>
        </a:p>
      </dgm:t>
    </dgm:pt>
    <dgm:pt modelId="{5BC817AE-A793-41FE-AEBC-C4ED93BD16EC}" type="parTrans" cxnId="{62392127-D132-446F-A836-0C0CFD691874}">
      <dgm:prSet/>
      <dgm:spPr/>
      <dgm:t>
        <a:bodyPr/>
        <a:lstStyle/>
        <a:p>
          <a:endParaRPr lang="ru-RU"/>
        </a:p>
      </dgm:t>
    </dgm:pt>
    <dgm:pt modelId="{BBD8726E-0296-45C9-8219-E910C193ED50}" type="sibTrans" cxnId="{62392127-D132-446F-A836-0C0CFD691874}">
      <dgm:prSet/>
      <dgm:spPr/>
      <dgm:t>
        <a:bodyPr/>
        <a:lstStyle/>
        <a:p>
          <a:endParaRPr lang="ru-RU"/>
        </a:p>
      </dgm:t>
    </dgm:pt>
    <dgm:pt modelId="{7F08CC12-2397-420A-A30D-82338857F2D4}">
      <dgm:prSet custT="1"/>
      <dgm:spPr/>
      <dgm:t>
        <a:bodyPr/>
        <a:lstStyle/>
        <a:p>
          <a:r>
            <a:rPr lang="ru-RU" sz="1300" b="1" dirty="0">
              <a:latin typeface="Cambria" pitchFamily="18" charset="0"/>
            </a:rPr>
            <a:t>Показатели успеваемости рейтинга студентов интегрированы с учетной системой «1С:Университет</a:t>
          </a:r>
          <a:r>
            <a:rPr lang="en-US" sz="1300" b="1" dirty="0">
              <a:latin typeface="Cambria" pitchFamily="18" charset="0"/>
            </a:rPr>
            <a:t> </a:t>
          </a:r>
          <a:r>
            <a:rPr lang="ru-RU" sz="1300" b="1" dirty="0" err="1">
              <a:latin typeface="Cambria" pitchFamily="18" charset="0"/>
            </a:rPr>
            <a:t>Проф</a:t>
          </a:r>
          <a:r>
            <a:rPr lang="ru-RU" sz="1300" b="1" dirty="0">
              <a:latin typeface="Cambria" pitchFamily="18" charset="0"/>
            </a:rPr>
            <a:t> ЮФУ»</a:t>
          </a:r>
        </a:p>
      </dgm:t>
    </dgm:pt>
    <dgm:pt modelId="{A88B722B-D279-46BE-8507-35C4C7D9B300}" type="parTrans" cxnId="{52C02D19-2068-4846-9B54-5CB53FDF4D15}">
      <dgm:prSet/>
      <dgm:spPr/>
      <dgm:t>
        <a:bodyPr/>
        <a:lstStyle/>
        <a:p>
          <a:endParaRPr lang="ru-RU"/>
        </a:p>
      </dgm:t>
    </dgm:pt>
    <dgm:pt modelId="{9FE33673-81AF-462C-97BE-AF4CB1B495DF}" type="sibTrans" cxnId="{52C02D19-2068-4846-9B54-5CB53FDF4D15}">
      <dgm:prSet/>
      <dgm:spPr/>
      <dgm:t>
        <a:bodyPr/>
        <a:lstStyle/>
        <a:p>
          <a:endParaRPr lang="ru-RU"/>
        </a:p>
      </dgm:t>
    </dgm:pt>
    <dgm:pt modelId="{747B0EE8-233E-4EF8-9600-D49D69341B11}">
      <dgm:prSet custT="1"/>
      <dgm:spPr/>
      <dgm:t>
        <a:bodyPr/>
        <a:lstStyle/>
        <a:p>
          <a:r>
            <a:rPr lang="ru-RU" sz="1300" b="1" dirty="0">
              <a:latin typeface="Cambria" pitchFamily="18" charset="0"/>
            </a:rPr>
            <a:t>Создана и введена в эксплуатацию новая система рейтинга научно-педагогических работников университета</a:t>
          </a:r>
        </a:p>
      </dgm:t>
    </dgm:pt>
    <dgm:pt modelId="{A8751D8C-A938-4D99-B852-B2AA7AF50094}" type="parTrans" cxnId="{E05965CE-4A03-45B1-A5C8-D0C3CC5E4780}">
      <dgm:prSet/>
      <dgm:spPr/>
      <dgm:t>
        <a:bodyPr/>
        <a:lstStyle/>
        <a:p>
          <a:endParaRPr lang="ru-RU"/>
        </a:p>
      </dgm:t>
    </dgm:pt>
    <dgm:pt modelId="{DE1A7914-4FB1-467A-B4F0-045141F4974B}" type="sibTrans" cxnId="{E05965CE-4A03-45B1-A5C8-D0C3CC5E4780}">
      <dgm:prSet/>
      <dgm:spPr/>
      <dgm:t>
        <a:bodyPr/>
        <a:lstStyle/>
        <a:p>
          <a:endParaRPr lang="ru-RU"/>
        </a:p>
      </dgm:t>
    </dgm:pt>
    <dgm:pt modelId="{89E24BDC-011F-4E50-944E-23656F350F4C}">
      <dgm:prSet custT="1"/>
      <dgm:spPr/>
      <dgm:t>
        <a:bodyPr/>
        <a:lstStyle/>
        <a:p>
          <a:r>
            <a:rPr lang="ru-RU" sz="1300" b="1" dirty="0">
              <a:latin typeface="Cambria" pitchFamily="18" charset="0"/>
            </a:rPr>
            <a:t>Реализован механизм ведения классификатора в учётной системе «1С:Зарплата и кадры»</a:t>
          </a:r>
        </a:p>
      </dgm:t>
    </dgm:pt>
    <dgm:pt modelId="{B4B84005-D14C-45F6-A014-7EE5CE331811}" type="parTrans" cxnId="{0C5EFB5D-EEE2-4965-9EE0-685AB38C059B}">
      <dgm:prSet/>
      <dgm:spPr/>
      <dgm:t>
        <a:bodyPr/>
        <a:lstStyle/>
        <a:p>
          <a:endParaRPr lang="ru-RU"/>
        </a:p>
      </dgm:t>
    </dgm:pt>
    <dgm:pt modelId="{9AA8CF9A-41B9-438D-A02D-D00A72B2847F}" type="sibTrans" cxnId="{0C5EFB5D-EEE2-4965-9EE0-685AB38C059B}">
      <dgm:prSet/>
      <dgm:spPr/>
      <dgm:t>
        <a:bodyPr/>
        <a:lstStyle/>
        <a:p>
          <a:endParaRPr lang="ru-RU"/>
        </a:p>
      </dgm:t>
    </dgm:pt>
    <dgm:pt modelId="{9224E69B-159B-40DA-8753-01A7D7B13972}">
      <dgm:prSet custT="1"/>
      <dgm:spPr/>
      <dgm:t>
        <a:bodyPr/>
        <a:lstStyle/>
        <a:p>
          <a:r>
            <a:rPr lang="ru-RU" sz="1500" b="1" dirty="0">
              <a:latin typeface="Cambria" pitchFamily="18" charset="0"/>
            </a:rPr>
            <a:t>Управление ИТ-инфраструктурой и телекоммуникации</a:t>
          </a:r>
        </a:p>
      </dgm:t>
    </dgm:pt>
    <dgm:pt modelId="{4CB6EFAC-C1F3-441B-A9B0-576218D48B2A}" type="parTrans" cxnId="{DB093CDE-F899-4D30-9933-23795FA4EC5E}">
      <dgm:prSet/>
      <dgm:spPr/>
      <dgm:t>
        <a:bodyPr/>
        <a:lstStyle/>
        <a:p>
          <a:endParaRPr lang="ru-RU"/>
        </a:p>
      </dgm:t>
    </dgm:pt>
    <dgm:pt modelId="{E3443F5A-F69B-4B09-ABD8-E69E4FA32369}" type="sibTrans" cxnId="{DB093CDE-F899-4D30-9933-23795FA4EC5E}">
      <dgm:prSet/>
      <dgm:spPr/>
      <dgm:t>
        <a:bodyPr/>
        <a:lstStyle/>
        <a:p>
          <a:endParaRPr lang="ru-RU"/>
        </a:p>
      </dgm:t>
    </dgm:pt>
    <dgm:pt modelId="{F6470F5E-372E-446B-9174-B978015AD3C3}">
      <dgm:prSet custT="1"/>
      <dgm:spPr/>
      <dgm:t>
        <a:bodyPr/>
        <a:lstStyle/>
        <a:p>
          <a:r>
            <a:rPr lang="ru-RU" sz="1200" b="1" dirty="0">
              <a:latin typeface="Cambria" pitchFamily="18" charset="0"/>
            </a:rPr>
            <a:t>Проведена инвентаризация и сверка с подразделениями телефонных номеров и договоров на услуги связи.</a:t>
          </a:r>
        </a:p>
      </dgm:t>
    </dgm:pt>
    <dgm:pt modelId="{E572A5C0-FAD2-414F-8A2E-98AB9FA2D9A6}" type="parTrans" cxnId="{E5511E7C-A542-45C1-99FA-AE88C106C3DC}">
      <dgm:prSet/>
      <dgm:spPr/>
      <dgm:t>
        <a:bodyPr/>
        <a:lstStyle/>
        <a:p>
          <a:endParaRPr lang="ru-RU"/>
        </a:p>
      </dgm:t>
    </dgm:pt>
    <dgm:pt modelId="{F1795408-5B8D-4B37-901E-148B81F6F06B}" type="sibTrans" cxnId="{E5511E7C-A542-45C1-99FA-AE88C106C3DC}">
      <dgm:prSet/>
      <dgm:spPr/>
      <dgm:t>
        <a:bodyPr/>
        <a:lstStyle/>
        <a:p>
          <a:endParaRPr lang="ru-RU"/>
        </a:p>
      </dgm:t>
    </dgm:pt>
    <dgm:pt modelId="{B79CC030-870B-4BB7-8DF4-3B4657BBF9AC}">
      <dgm:prSet custT="1"/>
      <dgm:spPr/>
      <dgm:t>
        <a:bodyPr/>
        <a:lstStyle/>
        <a:p>
          <a:r>
            <a:rPr lang="ru-RU" sz="1200" b="1" dirty="0">
              <a:latin typeface="Cambria" pitchFamily="18" charset="0"/>
            </a:rPr>
            <a:t>Оптимизировано количество телефонных номеров и телефонных линий (в общей сложности сокращено более 150 телефонных линий), что позволило снизить в очередном году объем абонентской платы на 1,1 млн руб. в год</a:t>
          </a:r>
        </a:p>
      </dgm:t>
    </dgm:pt>
    <dgm:pt modelId="{D792F64E-8CF0-4365-8026-46559ECD803F}" type="parTrans" cxnId="{17538ABA-7A41-434E-995A-04A521BB8C89}">
      <dgm:prSet/>
      <dgm:spPr/>
      <dgm:t>
        <a:bodyPr/>
        <a:lstStyle/>
        <a:p>
          <a:endParaRPr lang="ru-RU"/>
        </a:p>
      </dgm:t>
    </dgm:pt>
    <dgm:pt modelId="{42B2BDD5-84F4-4378-800F-66F3DE71AC01}" type="sibTrans" cxnId="{17538ABA-7A41-434E-995A-04A521BB8C89}">
      <dgm:prSet/>
      <dgm:spPr/>
      <dgm:t>
        <a:bodyPr/>
        <a:lstStyle/>
        <a:p>
          <a:endParaRPr lang="ru-RU"/>
        </a:p>
      </dgm:t>
    </dgm:pt>
    <dgm:pt modelId="{771C04D2-21F5-4F38-B8FF-11A9DB758B99}">
      <dgm:prSet custT="1"/>
      <dgm:spPr/>
      <dgm:t>
        <a:bodyPr/>
        <a:lstStyle/>
        <a:p>
          <a:r>
            <a:rPr lang="ru-RU" sz="1500" b="1" dirty="0">
              <a:latin typeface="Cambria" pitchFamily="18" charset="0"/>
            </a:rPr>
            <a:t>Структурированные кабельные сети</a:t>
          </a:r>
        </a:p>
      </dgm:t>
    </dgm:pt>
    <dgm:pt modelId="{1046F323-9816-4DF5-999B-D8D8BEA1980E}" type="parTrans" cxnId="{C751F3EC-6B51-4A1D-BCF2-819F4B4BD576}">
      <dgm:prSet/>
      <dgm:spPr/>
      <dgm:t>
        <a:bodyPr/>
        <a:lstStyle/>
        <a:p>
          <a:endParaRPr lang="ru-RU"/>
        </a:p>
      </dgm:t>
    </dgm:pt>
    <dgm:pt modelId="{74071391-739A-4B85-8A49-D8C24F93B142}" type="sibTrans" cxnId="{C751F3EC-6B51-4A1D-BCF2-819F4B4BD576}">
      <dgm:prSet/>
      <dgm:spPr/>
      <dgm:t>
        <a:bodyPr/>
        <a:lstStyle/>
        <a:p>
          <a:endParaRPr lang="ru-RU"/>
        </a:p>
      </dgm:t>
    </dgm:pt>
    <dgm:pt modelId="{6CB02E03-241E-4A65-B9C7-B32BA7893198}">
      <dgm:prSet custT="1"/>
      <dgm:spPr/>
      <dgm:t>
        <a:bodyPr/>
        <a:lstStyle/>
        <a:p>
          <a:r>
            <a:rPr lang="ru-RU" sz="1300" b="1" dirty="0">
              <a:latin typeface="Cambria" pitchFamily="18" charset="0"/>
            </a:rPr>
            <a:t>Создан сегмент СКС в корпусе по адресу: Ростов-н/Д, ул. Стачки, 200/1, корп.1</a:t>
          </a:r>
        </a:p>
      </dgm:t>
    </dgm:pt>
    <dgm:pt modelId="{695BC5D1-8168-47E7-B9BF-169DECDC421B}" type="parTrans" cxnId="{29F3FD85-1616-4778-8A5E-9D2EB4D8B58A}">
      <dgm:prSet/>
      <dgm:spPr/>
      <dgm:t>
        <a:bodyPr/>
        <a:lstStyle/>
        <a:p>
          <a:endParaRPr lang="ru-RU"/>
        </a:p>
      </dgm:t>
    </dgm:pt>
    <dgm:pt modelId="{F9509B4D-8BD8-468B-B124-3701B6261443}" type="sibTrans" cxnId="{29F3FD85-1616-4778-8A5E-9D2EB4D8B58A}">
      <dgm:prSet/>
      <dgm:spPr/>
      <dgm:t>
        <a:bodyPr/>
        <a:lstStyle/>
        <a:p>
          <a:endParaRPr lang="ru-RU"/>
        </a:p>
      </dgm:t>
    </dgm:pt>
    <dgm:pt modelId="{34BFAD97-E128-4A0E-ABC1-2B4745E89477}">
      <dgm:prSet phldrT="[Текст]" custT="1"/>
      <dgm:spPr/>
      <dgm:t>
        <a:bodyPr/>
        <a:lstStyle/>
        <a:p>
          <a:r>
            <a:rPr lang="ru-RU" sz="1900" b="1" dirty="0">
              <a:latin typeface="Cambria" pitchFamily="18" charset="0"/>
            </a:rPr>
            <a:t>Веб-сервисы и системы</a:t>
          </a:r>
        </a:p>
      </dgm:t>
    </dgm:pt>
    <dgm:pt modelId="{3B5FD6B7-71A0-4905-9EEA-6A97E4C23653}" type="parTrans" cxnId="{4FDFEF46-B153-4FCC-A463-C2D074954ED2}">
      <dgm:prSet/>
      <dgm:spPr/>
      <dgm:t>
        <a:bodyPr/>
        <a:lstStyle/>
        <a:p>
          <a:endParaRPr lang="ru-RU"/>
        </a:p>
      </dgm:t>
    </dgm:pt>
    <dgm:pt modelId="{87CC9703-860A-40DB-BF78-6835F9F9B4E7}" type="sibTrans" cxnId="{4FDFEF46-B153-4FCC-A463-C2D074954ED2}">
      <dgm:prSet/>
      <dgm:spPr/>
      <dgm:t>
        <a:bodyPr/>
        <a:lstStyle/>
        <a:p>
          <a:endParaRPr lang="ru-RU"/>
        </a:p>
      </dgm:t>
    </dgm:pt>
    <dgm:pt modelId="{78DE77DE-3BFE-4865-873A-B24A1F2E8657}">
      <dgm:prSet custT="1"/>
      <dgm:spPr/>
      <dgm:t>
        <a:bodyPr/>
        <a:lstStyle/>
        <a:p>
          <a:r>
            <a:rPr lang="ru-RU" sz="1200" b="1" dirty="0">
              <a:latin typeface="Cambria" pitchFamily="18" charset="0"/>
            </a:rPr>
            <a:t>Система централизованного администрирования, управления и контроля программным и аппаратным обеспечением масштабирована на все подразделения университета в г. Ростове-на-Дону и г. Таганроге</a:t>
          </a:r>
        </a:p>
      </dgm:t>
    </dgm:pt>
    <dgm:pt modelId="{AEBA7A8C-E917-4224-801B-903DE4E4A5D3}" type="parTrans" cxnId="{B7D19E6F-B1F9-4957-903E-EF2B138AEACC}">
      <dgm:prSet/>
      <dgm:spPr/>
      <dgm:t>
        <a:bodyPr/>
        <a:lstStyle/>
        <a:p>
          <a:endParaRPr lang="ru-RU"/>
        </a:p>
      </dgm:t>
    </dgm:pt>
    <dgm:pt modelId="{68C0D27D-9337-4ED7-9C67-43E9C87D9935}" type="sibTrans" cxnId="{B7D19E6F-B1F9-4957-903E-EF2B138AEACC}">
      <dgm:prSet/>
      <dgm:spPr/>
      <dgm:t>
        <a:bodyPr/>
        <a:lstStyle/>
        <a:p>
          <a:endParaRPr lang="ru-RU"/>
        </a:p>
      </dgm:t>
    </dgm:pt>
    <dgm:pt modelId="{2D5224BE-DFA4-417B-8675-B594E87E4538}">
      <dgm:prSet custT="1"/>
      <dgm:spPr/>
      <dgm:t>
        <a:bodyPr/>
        <a:lstStyle/>
        <a:p>
          <a:r>
            <a:rPr lang="ru-RU" sz="1300" b="1" dirty="0">
              <a:latin typeface="Cambria" pitchFamily="18" charset="0"/>
            </a:rPr>
            <a:t>Создано </a:t>
          </a:r>
          <a:r>
            <a:rPr lang="en-US" sz="1300" b="1" dirty="0">
              <a:latin typeface="Cambria" pitchFamily="18" charset="0"/>
            </a:rPr>
            <a:t>~100</a:t>
          </a:r>
          <a:r>
            <a:rPr lang="ru-RU" sz="1300" b="1" dirty="0">
              <a:latin typeface="Cambria" pitchFamily="18" charset="0"/>
            </a:rPr>
            <a:t> портов в  корпусах университета</a:t>
          </a:r>
        </a:p>
      </dgm:t>
    </dgm:pt>
    <dgm:pt modelId="{90A43A9F-AFD0-40E9-81FC-2656F153FABD}" type="parTrans" cxnId="{92320CA4-6F8B-49D8-9225-D1CE5FE7B709}">
      <dgm:prSet/>
      <dgm:spPr/>
      <dgm:t>
        <a:bodyPr/>
        <a:lstStyle/>
        <a:p>
          <a:endParaRPr lang="ru-RU"/>
        </a:p>
      </dgm:t>
    </dgm:pt>
    <dgm:pt modelId="{7701212E-88F0-431D-B47A-E444454D0111}" type="sibTrans" cxnId="{92320CA4-6F8B-49D8-9225-D1CE5FE7B709}">
      <dgm:prSet/>
      <dgm:spPr/>
      <dgm:t>
        <a:bodyPr/>
        <a:lstStyle/>
        <a:p>
          <a:endParaRPr lang="ru-RU"/>
        </a:p>
      </dgm:t>
    </dgm:pt>
    <dgm:pt modelId="{DB11C707-8B09-4FB6-8EE0-9C74A6DFED64}" type="pres">
      <dgm:prSet presAssocID="{0159D0CB-3619-47EB-A265-956ECBCFD08A}" presName="Name0" presStyleCnt="0">
        <dgm:presLayoutVars>
          <dgm:dir/>
          <dgm:animLvl val="lvl"/>
          <dgm:resizeHandles val="exact"/>
        </dgm:presLayoutVars>
      </dgm:prSet>
      <dgm:spPr/>
    </dgm:pt>
    <dgm:pt modelId="{E2FF95CF-8A7E-4CB8-92CD-34A2BE94B6DF}" type="pres">
      <dgm:prSet presAssocID="{34BFAD97-E128-4A0E-ABC1-2B4745E89477}" presName="linNode" presStyleCnt="0"/>
      <dgm:spPr/>
    </dgm:pt>
    <dgm:pt modelId="{3CD115F2-9141-4314-8CD2-C827B510727B}" type="pres">
      <dgm:prSet presAssocID="{34BFAD97-E128-4A0E-ABC1-2B4745E89477}" presName="parentText" presStyleLbl="node1" presStyleIdx="0" presStyleCnt="3" custScaleX="70038">
        <dgm:presLayoutVars>
          <dgm:chMax val="1"/>
          <dgm:bulletEnabled val="1"/>
        </dgm:presLayoutVars>
      </dgm:prSet>
      <dgm:spPr/>
    </dgm:pt>
    <dgm:pt modelId="{A43595FA-9E55-4264-BB3E-AE63A44635A6}" type="pres">
      <dgm:prSet presAssocID="{34BFAD97-E128-4A0E-ABC1-2B4745E89477}" presName="descendantText" presStyleLbl="alignAccFollowNode1" presStyleIdx="0" presStyleCnt="3" custScaleX="122337" custScaleY="112709">
        <dgm:presLayoutVars>
          <dgm:bulletEnabled val="1"/>
        </dgm:presLayoutVars>
      </dgm:prSet>
      <dgm:spPr/>
    </dgm:pt>
    <dgm:pt modelId="{061AA860-71D3-402B-88B5-E9A81E299104}" type="pres">
      <dgm:prSet presAssocID="{87CC9703-860A-40DB-BF78-6835F9F9B4E7}" presName="sp" presStyleCnt="0"/>
      <dgm:spPr/>
    </dgm:pt>
    <dgm:pt modelId="{0A6E3E4C-3DF3-45DE-B314-913846735E44}" type="pres">
      <dgm:prSet presAssocID="{9224E69B-159B-40DA-8753-01A7D7B13972}" presName="linNode" presStyleCnt="0"/>
      <dgm:spPr/>
    </dgm:pt>
    <dgm:pt modelId="{B56473BA-6D3B-4365-866F-1A826FC1FD43}" type="pres">
      <dgm:prSet presAssocID="{9224E69B-159B-40DA-8753-01A7D7B13972}" presName="parentText" presStyleLbl="node1" presStyleIdx="1" presStyleCnt="3" custScaleX="70079">
        <dgm:presLayoutVars>
          <dgm:chMax val="1"/>
          <dgm:bulletEnabled val="1"/>
        </dgm:presLayoutVars>
      </dgm:prSet>
      <dgm:spPr/>
    </dgm:pt>
    <dgm:pt modelId="{E75FCAE6-B77E-41B8-8672-F470EBE26CDA}" type="pres">
      <dgm:prSet presAssocID="{9224E69B-159B-40DA-8753-01A7D7B13972}" presName="descendantText" presStyleLbl="alignAccFollowNode1" presStyleIdx="1" presStyleCnt="3" custScaleX="122337" custScaleY="111407">
        <dgm:presLayoutVars>
          <dgm:bulletEnabled val="1"/>
        </dgm:presLayoutVars>
      </dgm:prSet>
      <dgm:spPr/>
    </dgm:pt>
    <dgm:pt modelId="{FFDDCDDA-187E-4E09-AE95-9B9BB39637F4}" type="pres">
      <dgm:prSet presAssocID="{E3443F5A-F69B-4B09-ABD8-E69E4FA32369}" presName="sp" presStyleCnt="0"/>
      <dgm:spPr/>
    </dgm:pt>
    <dgm:pt modelId="{56584396-5EB8-41BF-9245-7AF29D8C2BF3}" type="pres">
      <dgm:prSet presAssocID="{771C04D2-21F5-4F38-B8FF-11A9DB758B99}" presName="linNode" presStyleCnt="0"/>
      <dgm:spPr/>
    </dgm:pt>
    <dgm:pt modelId="{9D59CCED-B682-4823-A6E6-0C9E58798211}" type="pres">
      <dgm:prSet presAssocID="{771C04D2-21F5-4F38-B8FF-11A9DB758B99}" presName="parentText" presStyleLbl="node1" presStyleIdx="2" presStyleCnt="3" custScaleX="71741">
        <dgm:presLayoutVars>
          <dgm:chMax val="1"/>
          <dgm:bulletEnabled val="1"/>
        </dgm:presLayoutVars>
      </dgm:prSet>
      <dgm:spPr/>
    </dgm:pt>
    <dgm:pt modelId="{01960831-8FE3-4947-8067-9265B88AAE65}" type="pres">
      <dgm:prSet presAssocID="{771C04D2-21F5-4F38-B8FF-11A9DB758B99}" presName="descendantText" presStyleLbl="alignAccFollowNode1" presStyleIdx="2" presStyleCnt="3" custScaleX="122337" custLinFactNeighborY="1645">
        <dgm:presLayoutVars>
          <dgm:bulletEnabled val="1"/>
        </dgm:presLayoutVars>
      </dgm:prSet>
      <dgm:spPr/>
    </dgm:pt>
  </dgm:ptLst>
  <dgm:cxnLst>
    <dgm:cxn modelId="{6C32F603-30E6-4BC7-84F7-652985F2249B}" type="presOf" srcId="{7F08CC12-2397-420A-A30D-82338857F2D4}" destId="{A43595FA-9E55-4264-BB3E-AE63A44635A6}" srcOrd="0" destOrd="1" presId="urn:microsoft.com/office/officeart/2005/8/layout/vList5"/>
    <dgm:cxn modelId="{52C02D19-2068-4846-9B54-5CB53FDF4D15}" srcId="{34BFAD97-E128-4A0E-ABC1-2B4745E89477}" destId="{7F08CC12-2397-420A-A30D-82338857F2D4}" srcOrd="1" destOrd="0" parTransId="{A88B722B-D279-46BE-8507-35C4C7D9B300}" sibTransId="{9FE33673-81AF-462C-97BE-AF4CB1B495DF}"/>
    <dgm:cxn modelId="{62392127-D132-446F-A836-0C0CFD691874}" srcId="{34BFAD97-E128-4A0E-ABC1-2B4745E89477}" destId="{42E42414-C048-4A20-91FE-4A10007D5E07}" srcOrd="0" destOrd="0" parTransId="{5BC817AE-A793-41FE-AEBC-C4ED93BD16EC}" sibTransId="{BBD8726E-0296-45C9-8219-E910C193ED50}"/>
    <dgm:cxn modelId="{2E158628-8FA3-4F17-938B-EF53187168F4}" type="presOf" srcId="{0159D0CB-3619-47EB-A265-956ECBCFD08A}" destId="{DB11C707-8B09-4FB6-8EE0-9C74A6DFED64}" srcOrd="0" destOrd="0" presId="urn:microsoft.com/office/officeart/2005/8/layout/vList5"/>
    <dgm:cxn modelId="{32348739-4228-4347-BB6A-203025194CB1}" type="presOf" srcId="{9224E69B-159B-40DA-8753-01A7D7B13972}" destId="{B56473BA-6D3B-4365-866F-1A826FC1FD43}" srcOrd="0" destOrd="0" presId="urn:microsoft.com/office/officeart/2005/8/layout/vList5"/>
    <dgm:cxn modelId="{0C5EFB5D-EEE2-4965-9EE0-685AB38C059B}" srcId="{34BFAD97-E128-4A0E-ABC1-2B4745E89477}" destId="{89E24BDC-011F-4E50-944E-23656F350F4C}" srcOrd="3" destOrd="0" parTransId="{B4B84005-D14C-45F6-A014-7EE5CE331811}" sibTransId="{9AA8CF9A-41B9-438D-A02D-D00A72B2847F}"/>
    <dgm:cxn modelId="{4FDFEF46-B153-4FCC-A463-C2D074954ED2}" srcId="{0159D0CB-3619-47EB-A265-956ECBCFD08A}" destId="{34BFAD97-E128-4A0E-ABC1-2B4745E89477}" srcOrd="0" destOrd="0" parTransId="{3B5FD6B7-71A0-4905-9EEA-6A97E4C23653}" sibTransId="{87CC9703-860A-40DB-BF78-6835F9F9B4E7}"/>
    <dgm:cxn modelId="{09E89068-E20A-4916-A811-79910CE15837}" type="presOf" srcId="{771C04D2-21F5-4F38-B8FF-11A9DB758B99}" destId="{9D59CCED-B682-4823-A6E6-0C9E58798211}" srcOrd="0" destOrd="0" presId="urn:microsoft.com/office/officeart/2005/8/layout/vList5"/>
    <dgm:cxn modelId="{4A58DE4C-BE98-4E8C-93F5-93E94D13DCC4}" type="presOf" srcId="{2D5224BE-DFA4-417B-8675-B594E87E4538}" destId="{01960831-8FE3-4947-8067-9265B88AAE65}" srcOrd="0" destOrd="0" presId="urn:microsoft.com/office/officeart/2005/8/layout/vList5"/>
    <dgm:cxn modelId="{69F0D46D-3652-45B3-99CC-882A56BD1DE4}" type="presOf" srcId="{F6470F5E-372E-446B-9174-B978015AD3C3}" destId="{E75FCAE6-B77E-41B8-8672-F470EBE26CDA}" srcOrd="0" destOrd="1" presId="urn:microsoft.com/office/officeart/2005/8/layout/vList5"/>
    <dgm:cxn modelId="{B7D19E6F-B1F9-4957-903E-EF2B138AEACC}" srcId="{9224E69B-159B-40DA-8753-01A7D7B13972}" destId="{78DE77DE-3BFE-4865-873A-B24A1F2E8657}" srcOrd="0" destOrd="0" parTransId="{AEBA7A8C-E917-4224-801B-903DE4E4A5D3}" sibTransId="{68C0D27D-9337-4ED7-9C67-43E9C87D9935}"/>
    <dgm:cxn modelId="{E5511E7C-A542-45C1-99FA-AE88C106C3DC}" srcId="{9224E69B-159B-40DA-8753-01A7D7B13972}" destId="{F6470F5E-372E-446B-9174-B978015AD3C3}" srcOrd="1" destOrd="0" parTransId="{E572A5C0-FAD2-414F-8A2E-98AB9FA2D9A6}" sibTransId="{F1795408-5B8D-4B37-901E-148B81F6F06B}"/>
    <dgm:cxn modelId="{5EEA4882-F701-4C33-B95B-B3074B2511F9}" type="presOf" srcId="{6CB02E03-241E-4A65-B9C7-B32BA7893198}" destId="{01960831-8FE3-4947-8067-9265B88AAE65}" srcOrd="0" destOrd="1" presId="urn:microsoft.com/office/officeart/2005/8/layout/vList5"/>
    <dgm:cxn modelId="{29F3FD85-1616-4778-8A5E-9D2EB4D8B58A}" srcId="{771C04D2-21F5-4F38-B8FF-11A9DB758B99}" destId="{6CB02E03-241E-4A65-B9C7-B32BA7893198}" srcOrd="1" destOrd="0" parTransId="{695BC5D1-8168-47E7-B9BF-169DECDC421B}" sibTransId="{F9509B4D-8BD8-468B-B124-3701B6261443}"/>
    <dgm:cxn modelId="{21756199-5E85-4C04-A793-BB8346327A34}" type="presOf" srcId="{B79CC030-870B-4BB7-8DF4-3B4657BBF9AC}" destId="{E75FCAE6-B77E-41B8-8672-F470EBE26CDA}" srcOrd="0" destOrd="2" presId="urn:microsoft.com/office/officeart/2005/8/layout/vList5"/>
    <dgm:cxn modelId="{92320CA4-6F8B-49D8-9225-D1CE5FE7B709}" srcId="{771C04D2-21F5-4F38-B8FF-11A9DB758B99}" destId="{2D5224BE-DFA4-417B-8675-B594E87E4538}" srcOrd="0" destOrd="0" parTransId="{90A43A9F-AFD0-40E9-81FC-2656F153FABD}" sibTransId="{7701212E-88F0-431D-B47A-E444454D0111}"/>
    <dgm:cxn modelId="{B59F0EB5-E265-4C72-956E-86D23AA414B8}" type="presOf" srcId="{78DE77DE-3BFE-4865-873A-B24A1F2E8657}" destId="{E75FCAE6-B77E-41B8-8672-F470EBE26CDA}" srcOrd="0" destOrd="0" presId="urn:microsoft.com/office/officeart/2005/8/layout/vList5"/>
    <dgm:cxn modelId="{17538ABA-7A41-434E-995A-04A521BB8C89}" srcId="{9224E69B-159B-40DA-8753-01A7D7B13972}" destId="{B79CC030-870B-4BB7-8DF4-3B4657BBF9AC}" srcOrd="2" destOrd="0" parTransId="{D792F64E-8CF0-4365-8026-46559ECD803F}" sibTransId="{42B2BDD5-84F4-4378-800F-66F3DE71AC01}"/>
    <dgm:cxn modelId="{DF8736BF-94D4-456E-BC00-75D0E35FE85B}" type="presOf" srcId="{747B0EE8-233E-4EF8-9600-D49D69341B11}" destId="{A43595FA-9E55-4264-BB3E-AE63A44635A6}" srcOrd="0" destOrd="2" presId="urn:microsoft.com/office/officeart/2005/8/layout/vList5"/>
    <dgm:cxn modelId="{E05965CE-4A03-45B1-A5C8-D0C3CC5E4780}" srcId="{34BFAD97-E128-4A0E-ABC1-2B4745E89477}" destId="{747B0EE8-233E-4EF8-9600-D49D69341B11}" srcOrd="2" destOrd="0" parTransId="{A8751D8C-A938-4D99-B852-B2AA7AF50094}" sibTransId="{DE1A7914-4FB1-467A-B4F0-045141F4974B}"/>
    <dgm:cxn modelId="{A6D958CE-E5B3-47A8-8D61-644B2FB44B1C}" type="presOf" srcId="{89E24BDC-011F-4E50-944E-23656F350F4C}" destId="{A43595FA-9E55-4264-BB3E-AE63A44635A6}" srcOrd="0" destOrd="3" presId="urn:microsoft.com/office/officeart/2005/8/layout/vList5"/>
    <dgm:cxn modelId="{1D130ACF-F2B8-44D8-8988-8E26CF310941}" type="presOf" srcId="{42E42414-C048-4A20-91FE-4A10007D5E07}" destId="{A43595FA-9E55-4264-BB3E-AE63A44635A6}" srcOrd="0" destOrd="0" presId="urn:microsoft.com/office/officeart/2005/8/layout/vList5"/>
    <dgm:cxn modelId="{01C66FDA-C146-4F24-8983-F2E2498E750E}" type="presOf" srcId="{34BFAD97-E128-4A0E-ABC1-2B4745E89477}" destId="{3CD115F2-9141-4314-8CD2-C827B510727B}" srcOrd="0" destOrd="0" presId="urn:microsoft.com/office/officeart/2005/8/layout/vList5"/>
    <dgm:cxn modelId="{DB093CDE-F899-4D30-9933-23795FA4EC5E}" srcId="{0159D0CB-3619-47EB-A265-956ECBCFD08A}" destId="{9224E69B-159B-40DA-8753-01A7D7B13972}" srcOrd="1" destOrd="0" parTransId="{4CB6EFAC-C1F3-441B-A9B0-576218D48B2A}" sibTransId="{E3443F5A-F69B-4B09-ABD8-E69E4FA32369}"/>
    <dgm:cxn modelId="{C751F3EC-6B51-4A1D-BCF2-819F4B4BD576}" srcId="{0159D0CB-3619-47EB-A265-956ECBCFD08A}" destId="{771C04D2-21F5-4F38-B8FF-11A9DB758B99}" srcOrd="2" destOrd="0" parTransId="{1046F323-9816-4DF5-999B-D8D8BEA1980E}" sibTransId="{74071391-739A-4B85-8A49-D8C24F93B142}"/>
    <dgm:cxn modelId="{93829A18-310A-4379-82CE-6D88B82B9318}" type="presParOf" srcId="{DB11C707-8B09-4FB6-8EE0-9C74A6DFED64}" destId="{E2FF95CF-8A7E-4CB8-92CD-34A2BE94B6DF}" srcOrd="0" destOrd="0" presId="urn:microsoft.com/office/officeart/2005/8/layout/vList5"/>
    <dgm:cxn modelId="{E0D02408-4844-4750-8F04-51C15798EA61}" type="presParOf" srcId="{E2FF95CF-8A7E-4CB8-92CD-34A2BE94B6DF}" destId="{3CD115F2-9141-4314-8CD2-C827B510727B}" srcOrd="0" destOrd="0" presId="urn:microsoft.com/office/officeart/2005/8/layout/vList5"/>
    <dgm:cxn modelId="{7E2B1CB2-A3D9-4DAA-B587-5464702163A2}" type="presParOf" srcId="{E2FF95CF-8A7E-4CB8-92CD-34A2BE94B6DF}" destId="{A43595FA-9E55-4264-BB3E-AE63A44635A6}" srcOrd="1" destOrd="0" presId="urn:microsoft.com/office/officeart/2005/8/layout/vList5"/>
    <dgm:cxn modelId="{9D1D57DA-8BDE-4225-B41A-C08A13D5742B}" type="presParOf" srcId="{DB11C707-8B09-4FB6-8EE0-9C74A6DFED64}" destId="{061AA860-71D3-402B-88B5-E9A81E299104}" srcOrd="1" destOrd="0" presId="urn:microsoft.com/office/officeart/2005/8/layout/vList5"/>
    <dgm:cxn modelId="{77CA2865-1FCB-45D4-8704-54C69C988C6F}" type="presParOf" srcId="{DB11C707-8B09-4FB6-8EE0-9C74A6DFED64}" destId="{0A6E3E4C-3DF3-45DE-B314-913846735E44}" srcOrd="2" destOrd="0" presId="urn:microsoft.com/office/officeart/2005/8/layout/vList5"/>
    <dgm:cxn modelId="{AF2063F1-EDCE-43B7-9317-14E323F1DB22}" type="presParOf" srcId="{0A6E3E4C-3DF3-45DE-B314-913846735E44}" destId="{B56473BA-6D3B-4365-866F-1A826FC1FD43}" srcOrd="0" destOrd="0" presId="urn:microsoft.com/office/officeart/2005/8/layout/vList5"/>
    <dgm:cxn modelId="{C45D9BBD-EBA6-4E60-BBFC-F6C11BC5D5AA}" type="presParOf" srcId="{0A6E3E4C-3DF3-45DE-B314-913846735E44}" destId="{E75FCAE6-B77E-41B8-8672-F470EBE26CDA}" srcOrd="1" destOrd="0" presId="urn:microsoft.com/office/officeart/2005/8/layout/vList5"/>
    <dgm:cxn modelId="{90ADF2F4-202E-457A-8A96-D640927C72E0}" type="presParOf" srcId="{DB11C707-8B09-4FB6-8EE0-9C74A6DFED64}" destId="{FFDDCDDA-187E-4E09-AE95-9B9BB39637F4}" srcOrd="3" destOrd="0" presId="urn:microsoft.com/office/officeart/2005/8/layout/vList5"/>
    <dgm:cxn modelId="{3FE9B061-CA59-4DDC-A521-C43792D26A31}" type="presParOf" srcId="{DB11C707-8B09-4FB6-8EE0-9C74A6DFED64}" destId="{56584396-5EB8-41BF-9245-7AF29D8C2BF3}" srcOrd="4" destOrd="0" presId="urn:microsoft.com/office/officeart/2005/8/layout/vList5"/>
    <dgm:cxn modelId="{073DCEB8-1AB0-4058-87E6-188EE5E27751}" type="presParOf" srcId="{56584396-5EB8-41BF-9245-7AF29D8C2BF3}" destId="{9D59CCED-B682-4823-A6E6-0C9E58798211}" srcOrd="0" destOrd="0" presId="urn:microsoft.com/office/officeart/2005/8/layout/vList5"/>
    <dgm:cxn modelId="{ED390F38-C90B-4F35-AFCF-FD850F49FA01}" type="presParOf" srcId="{56584396-5EB8-41BF-9245-7AF29D8C2BF3}" destId="{01960831-8FE3-4947-8067-9265B88AAE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86B78-0288-4AE0-A406-DA38204411D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B5C28D-06AD-430D-A449-19B554E4ECFA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9</a:t>
          </a:r>
        </a:p>
      </dgm:t>
    </dgm:pt>
    <dgm:pt modelId="{2901CBF2-8CAC-4EEA-8C9C-8ADD17459F58}" type="parTrans" cxnId="{95F15BB7-8151-4EC3-9DE8-75AB177B4C03}">
      <dgm:prSet/>
      <dgm:spPr/>
      <dgm:t>
        <a:bodyPr/>
        <a:lstStyle/>
        <a:p>
          <a:endParaRPr lang="ru-RU"/>
        </a:p>
      </dgm:t>
    </dgm:pt>
    <dgm:pt modelId="{E0A4B0F5-6A30-497B-83E2-1A26B9B6D343}" type="sibTrans" cxnId="{95F15BB7-8151-4EC3-9DE8-75AB177B4C03}">
      <dgm:prSet/>
      <dgm:spPr/>
      <dgm:t>
        <a:bodyPr/>
        <a:lstStyle/>
        <a:p>
          <a:endParaRPr lang="ru-RU"/>
        </a:p>
      </dgm:t>
    </dgm:pt>
    <dgm:pt modelId="{0D4D57A9-C889-4774-8731-F8D17D8FACC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35</a:t>
          </a:r>
        </a:p>
      </dgm:t>
    </dgm:pt>
    <dgm:pt modelId="{6D05BF75-E00F-4C96-B0E1-5FE1C1AF148F}" type="parTrans" cxnId="{E755F460-B570-40EF-8B25-8369A7A66BAD}">
      <dgm:prSet/>
      <dgm:spPr/>
      <dgm:t>
        <a:bodyPr/>
        <a:lstStyle/>
        <a:p>
          <a:endParaRPr lang="ru-RU"/>
        </a:p>
      </dgm:t>
    </dgm:pt>
    <dgm:pt modelId="{2FEACE00-1731-42BA-8847-EAD70FB5FD87}" type="sibTrans" cxnId="{E755F460-B570-40EF-8B25-8369A7A66BAD}">
      <dgm:prSet/>
      <dgm:spPr/>
      <dgm:t>
        <a:bodyPr/>
        <a:lstStyle/>
        <a:p>
          <a:endParaRPr lang="ru-RU"/>
        </a:p>
      </dgm:t>
    </dgm:pt>
    <dgm:pt modelId="{222C037C-6BB7-4975-A995-FF858C56A85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35</a:t>
          </a:r>
        </a:p>
      </dgm:t>
    </dgm:pt>
    <dgm:pt modelId="{40C4B375-6E61-42F4-8D5F-CE4C6126A71B}" type="parTrans" cxnId="{CFCF67FC-DC54-4C5B-A200-3D33B5E85EAA}">
      <dgm:prSet/>
      <dgm:spPr/>
      <dgm:t>
        <a:bodyPr/>
        <a:lstStyle/>
        <a:p>
          <a:endParaRPr lang="ru-RU"/>
        </a:p>
      </dgm:t>
    </dgm:pt>
    <dgm:pt modelId="{D25DF174-9EBC-47D5-BF8B-151CDEFFDA6A}" type="sibTrans" cxnId="{CFCF67FC-DC54-4C5B-A200-3D33B5E85EAA}">
      <dgm:prSet/>
      <dgm:spPr/>
      <dgm:t>
        <a:bodyPr/>
        <a:lstStyle/>
        <a:p>
          <a:endParaRPr lang="ru-RU"/>
        </a:p>
      </dgm:t>
    </dgm:pt>
    <dgm:pt modelId="{F1A8BB4F-26D4-4491-B67F-56561891D465}">
      <dgm:prSet phldrT="[Текст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309</a:t>
          </a:r>
          <a:endParaRPr lang="ru-RU" b="1" dirty="0">
            <a:solidFill>
              <a:schemeClr val="tx1"/>
            </a:solidFill>
          </a:endParaRPr>
        </a:p>
      </dgm:t>
    </dgm:pt>
    <dgm:pt modelId="{F0887146-29FD-465F-ACA6-79F1D5440AF7}" type="parTrans" cxnId="{DAE20FB5-3D58-485B-9DE7-963A4F0FC860}">
      <dgm:prSet/>
      <dgm:spPr/>
      <dgm:t>
        <a:bodyPr/>
        <a:lstStyle/>
        <a:p>
          <a:endParaRPr lang="ru-RU"/>
        </a:p>
      </dgm:t>
    </dgm:pt>
    <dgm:pt modelId="{9A97CF4E-5A87-490B-B703-B8E8695B8B50}" type="sibTrans" cxnId="{DAE20FB5-3D58-485B-9DE7-963A4F0FC860}">
      <dgm:prSet/>
      <dgm:spPr/>
      <dgm:t>
        <a:bodyPr/>
        <a:lstStyle/>
        <a:p>
          <a:endParaRPr lang="ru-RU"/>
        </a:p>
      </dgm:t>
    </dgm:pt>
    <dgm:pt modelId="{C45841D0-87A9-4099-91D0-B5968FD718AB}">
      <dgm:prSet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290</a:t>
          </a:r>
        </a:p>
      </dgm:t>
    </dgm:pt>
    <dgm:pt modelId="{F5927AA7-830D-4412-94A5-540276516335}" type="parTrans" cxnId="{3601087D-9D82-49F9-98A5-236B0D80A0C4}">
      <dgm:prSet/>
      <dgm:spPr/>
      <dgm:t>
        <a:bodyPr/>
        <a:lstStyle/>
        <a:p>
          <a:endParaRPr lang="ru-RU"/>
        </a:p>
      </dgm:t>
    </dgm:pt>
    <dgm:pt modelId="{EBA0AD03-2EF5-443A-B5C7-B66C6412FD57}" type="sibTrans" cxnId="{3601087D-9D82-49F9-98A5-236B0D80A0C4}">
      <dgm:prSet/>
      <dgm:spPr/>
      <dgm:t>
        <a:bodyPr/>
        <a:lstStyle/>
        <a:p>
          <a:endParaRPr lang="ru-RU"/>
        </a:p>
      </dgm:t>
    </dgm:pt>
    <dgm:pt modelId="{FF02578B-EBDA-4BE5-92E0-A189F66B0BE0}">
      <dgm:prSet phldrT="[Текст]" custT="1"/>
      <dgm:spPr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100" b="0" dirty="0">
              <a:solidFill>
                <a:schemeClr val="tx1"/>
              </a:solidFill>
            </a:rPr>
            <a:t>Европа</a:t>
          </a:r>
        </a:p>
      </dgm:t>
    </dgm:pt>
    <dgm:pt modelId="{2D3B6520-9B1C-4774-ADA6-3996A6322DB2}" type="sibTrans" cxnId="{EB27E2B7-CE12-48EE-A02E-5C46AA94DA2D}">
      <dgm:prSet/>
      <dgm:spPr/>
      <dgm:t>
        <a:bodyPr/>
        <a:lstStyle/>
        <a:p>
          <a:endParaRPr lang="ru-RU"/>
        </a:p>
      </dgm:t>
    </dgm:pt>
    <dgm:pt modelId="{D5CCB8D2-EEA0-4F29-A096-93204E1A4953}" type="parTrans" cxnId="{EB27E2B7-CE12-48EE-A02E-5C46AA94DA2D}">
      <dgm:prSet/>
      <dgm:spPr/>
      <dgm:t>
        <a:bodyPr/>
        <a:lstStyle/>
        <a:p>
          <a:endParaRPr lang="ru-RU"/>
        </a:p>
      </dgm:t>
    </dgm:pt>
    <dgm:pt modelId="{43820706-B6B4-4C00-9FC1-93FFADD9796D}">
      <dgm:prSet phldrT="[Текст]" custRadScaleRad="104395" custRadScaleInc="-33467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46B36C5-0EFE-4FAF-A16B-3E9A58F6AA2A}" type="parTrans" cxnId="{1316C375-8059-438B-AC5A-CFE3515B0F6C}">
      <dgm:prSet/>
      <dgm:spPr/>
      <dgm:t>
        <a:bodyPr/>
        <a:lstStyle/>
        <a:p>
          <a:endParaRPr lang="ru-RU"/>
        </a:p>
      </dgm:t>
    </dgm:pt>
    <dgm:pt modelId="{7960F616-EF40-412D-861E-4820A927791C}" type="sibTrans" cxnId="{1316C375-8059-438B-AC5A-CFE3515B0F6C}">
      <dgm:prSet/>
      <dgm:spPr/>
      <dgm:t>
        <a:bodyPr/>
        <a:lstStyle/>
        <a:p>
          <a:endParaRPr lang="ru-RU"/>
        </a:p>
      </dgm:t>
    </dgm:pt>
    <dgm:pt modelId="{2CBA5D86-C482-4E2B-8A85-64985AC60FA9}" type="pres">
      <dgm:prSet presAssocID="{62086B78-0288-4AE0-A406-DA38204411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E30849-D395-49E9-B3C5-16AB09C9F866}" type="pres">
      <dgm:prSet presAssocID="{FF02578B-EBDA-4BE5-92E0-A189F66B0BE0}" presName="centerShape" presStyleLbl="node0" presStyleIdx="0" presStyleCnt="1" custScaleX="252485" custScaleY="170295"/>
      <dgm:spPr/>
    </dgm:pt>
    <dgm:pt modelId="{4B62AA0D-AD4A-45CA-A175-0D0B92B22438}" type="pres">
      <dgm:prSet presAssocID="{2901CBF2-8CAC-4EEA-8C9C-8ADD17459F58}" presName="Name9" presStyleLbl="parChTrans1D2" presStyleIdx="0" presStyleCnt="5"/>
      <dgm:spPr/>
    </dgm:pt>
    <dgm:pt modelId="{743F1151-1CF3-4504-9DB0-FEDA9568FB38}" type="pres">
      <dgm:prSet presAssocID="{2901CBF2-8CAC-4EEA-8C9C-8ADD17459F58}" presName="connTx" presStyleLbl="parChTrans1D2" presStyleIdx="0" presStyleCnt="5"/>
      <dgm:spPr/>
    </dgm:pt>
    <dgm:pt modelId="{397782D9-149B-4A92-A25C-DFB22A8354D8}" type="pres">
      <dgm:prSet presAssocID="{7BB5C28D-06AD-430D-A449-19B554E4ECFA}" presName="node" presStyleLbl="node1" presStyleIdx="0" presStyleCnt="5" custRadScaleRad="103940" custRadScaleInc="41119">
        <dgm:presLayoutVars>
          <dgm:bulletEnabled val="1"/>
        </dgm:presLayoutVars>
      </dgm:prSet>
      <dgm:spPr/>
    </dgm:pt>
    <dgm:pt modelId="{ECF8F36A-7AA7-4DF0-BEBE-3C7D3138E837}" type="pres">
      <dgm:prSet presAssocID="{6D05BF75-E00F-4C96-B0E1-5FE1C1AF148F}" presName="Name9" presStyleLbl="parChTrans1D2" presStyleIdx="1" presStyleCnt="5"/>
      <dgm:spPr/>
    </dgm:pt>
    <dgm:pt modelId="{A18CF44F-09CD-4210-93BF-E88ABA8861B4}" type="pres">
      <dgm:prSet presAssocID="{6D05BF75-E00F-4C96-B0E1-5FE1C1AF148F}" presName="connTx" presStyleLbl="parChTrans1D2" presStyleIdx="1" presStyleCnt="5"/>
      <dgm:spPr/>
    </dgm:pt>
    <dgm:pt modelId="{FBD3761D-C0B4-4390-9D15-AF29E801D2F7}" type="pres">
      <dgm:prSet presAssocID="{0D4D57A9-C889-4774-8731-F8D17D8FACC1}" presName="node" presStyleLbl="node1" presStyleIdx="1" presStyleCnt="5" custRadScaleRad="128734" custRadScaleInc="52073">
        <dgm:presLayoutVars>
          <dgm:bulletEnabled val="1"/>
        </dgm:presLayoutVars>
      </dgm:prSet>
      <dgm:spPr/>
    </dgm:pt>
    <dgm:pt modelId="{43A07A4F-2A1D-40D8-A269-1CA17F1CC098}" type="pres">
      <dgm:prSet presAssocID="{40C4B375-6E61-42F4-8D5F-CE4C6126A71B}" presName="Name9" presStyleLbl="parChTrans1D2" presStyleIdx="2" presStyleCnt="5"/>
      <dgm:spPr/>
    </dgm:pt>
    <dgm:pt modelId="{4242E2FF-9CE0-47D8-BF4F-7CB063288766}" type="pres">
      <dgm:prSet presAssocID="{40C4B375-6E61-42F4-8D5F-CE4C6126A71B}" presName="connTx" presStyleLbl="parChTrans1D2" presStyleIdx="2" presStyleCnt="5"/>
      <dgm:spPr/>
    </dgm:pt>
    <dgm:pt modelId="{8174EC41-0218-40AB-AEA2-97DA681DE30D}" type="pres">
      <dgm:prSet presAssocID="{222C037C-6BB7-4975-A995-FF858C56A856}" presName="node" presStyleLbl="node1" presStyleIdx="2" presStyleCnt="5" custRadScaleRad="104395" custRadScaleInc="-33467">
        <dgm:presLayoutVars>
          <dgm:bulletEnabled val="1"/>
        </dgm:presLayoutVars>
      </dgm:prSet>
      <dgm:spPr/>
    </dgm:pt>
    <dgm:pt modelId="{AB6E091D-538D-4A53-BBB8-24332A34E677}" type="pres">
      <dgm:prSet presAssocID="{F0887146-29FD-465F-ACA6-79F1D5440AF7}" presName="Name9" presStyleLbl="parChTrans1D2" presStyleIdx="3" presStyleCnt="5"/>
      <dgm:spPr/>
    </dgm:pt>
    <dgm:pt modelId="{40151AEB-5B3D-45D2-B015-059D2A828D0A}" type="pres">
      <dgm:prSet presAssocID="{F0887146-29FD-465F-ACA6-79F1D5440AF7}" presName="connTx" presStyleLbl="parChTrans1D2" presStyleIdx="3" presStyleCnt="5"/>
      <dgm:spPr/>
    </dgm:pt>
    <dgm:pt modelId="{F7F4B942-7433-4063-86D8-95D6D5BAAFF5}" type="pres">
      <dgm:prSet presAssocID="{F1A8BB4F-26D4-4491-B67F-56561891D465}" presName="node" presStyleLbl="node1" presStyleIdx="3" presStyleCnt="5" custRadScaleRad="107623" custRadScaleInc="21425">
        <dgm:presLayoutVars>
          <dgm:bulletEnabled val="1"/>
        </dgm:presLayoutVars>
      </dgm:prSet>
      <dgm:spPr/>
    </dgm:pt>
    <dgm:pt modelId="{5205F2EA-8EA4-4CAA-A50B-6B3FDCF05F99}" type="pres">
      <dgm:prSet presAssocID="{F5927AA7-830D-4412-94A5-540276516335}" presName="Name9" presStyleLbl="parChTrans1D2" presStyleIdx="4" presStyleCnt="5"/>
      <dgm:spPr/>
    </dgm:pt>
    <dgm:pt modelId="{5D595E2F-F6C6-4738-9208-FD9F19938C26}" type="pres">
      <dgm:prSet presAssocID="{F5927AA7-830D-4412-94A5-540276516335}" presName="connTx" presStyleLbl="parChTrans1D2" presStyleIdx="4" presStyleCnt="5"/>
      <dgm:spPr/>
    </dgm:pt>
    <dgm:pt modelId="{90169A4F-5DEF-4C70-BE60-FD2C49A102DD}" type="pres">
      <dgm:prSet presAssocID="{C45841D0-87A9-4099-91D0-B5968FD718AB}" presName="node" presStyleLbl="node1" presStyleIdx="4" presStyleCnt="5" custRadScaleRad="123668" custRadScaleInc="-66726">
        <dgm:presLayoutVars>
          <dgm:bulletEnabled val="1"/>
        </dgm:presLayoutVars>
      </dgm:prSet>
      <dgm:spPr/>
    </dgm:pt>
  </dgm:ptLst>
  <dgm:cxnLst>
    <dgm:cxn modelId="{22775F03-1987-42DB-82CF-E7E8CEFF7AC3}" type="presOf" srcId="{F0887146-29FD-465F-ACA6-79F1D5440AF7}" destId="{AB6E091D-538D-4A53-BBB8-24332A34E677}" srcOrd="0" destOrd="0" presId="urn:microsoft.com/office/officeart/2005/8/layout/radial1"/>
    <dgm:cxn modelId="{1D51570A-FD03-4E73-9C2B-08486EFE815A}" type="presOf" srcId="{C45841D0-87A9-4099-91D0-B5968FD718AB}" destId="{90169A4F-5DEF-4C70-BE60-FD2C49A102DD}" srcOrd="0" destOrd="0" presId="urn:microsoft.com/office/officeart/2005/8/layout/radial1"/>
    <dgm:cxn modelId="{62938728-F8A3-4991-B291-9BF43F6F68D4}" type="presOf" srcId="{0D4D57A9-C889-4774-8731-F8D17D8FACC1}" destId="{FBD3761D-C0B4-4390-9D15-AF29E801D2F7}" srcOrd="0" destOrd="0" presId="urn:microsoft.com/office/officeart/2005/8/layout/radial1"/>
    <dgm:cxn modelId="{DDFBC334-3103-4543-9B15-B937A8D2F959}" type="presOf" srcId="{62086B78-0288-4AE0-A406-DA38204411D3}" destId="{2CBA5D86-C482-4E2B-8A85-64985AC60FA9}" srcOrd="0" destOrd="0" presId="urn:microsoft.com/office/officeart/2005/8/layout/radial1"/>
    <dgm:cxn modelId="{E755F460-B570-40EF-8B25-8369A7A66BAD}" srcId="{FF02578B-EBDA-4BE5-92E0-A189F66B0BE0}" destId="{0D4D57A9-C889-4774-8731-F8D17D8FACC1}" srcOrd="1" destOrd="0" parTransId="{6D05BF75-E00F-4C96-B0E1-5FE1C1AF148F}" sibTransId="{2FEACE00-1731-42BA-8847-EAD70FB5FD87}"/>
    <dgm:cxn modelId="{EBEE6148-4790-40B0-87B0-A94408DD24E8}" type="presOf" srcId="{F0887146-29FD-465F-ACA6-79F1D5440AF7}" destId="{40151AEB-5B3D-45D2-B015-059D2A828D0A}" srcOrd="1" destOrd="0" presId="urn:microsoft.com/office/officeart/2005/8/layout/radial1"/>
    <dgm:cxn modelId="{82C9FC6A-6412-42F6-B476-2B39D88259C7}" type="presOf" srcId="{7BB5C28D-06AD-430D-A449-19B554E4ECFA}" destId="{397782D9-149B-4A92-A25C-DFB22A8354D8}" srcOrd="0" destOrd="0" presId="urn:microsoft.com/office/officeart/2005/8/layout/radial1"/>
    <dgm:cxn modelId="{977D1D4B-3946-4536-A591-56C7B22BA916}" type="presOf" srcId="{222C037C-6BB7-4975-A995-FF858C56A856}" destId="{8174EC41-0218-40AB-AEA2-97DA681DE30D}" srcOrd="0" destOrd="0" presId="urn:microsoft.com/office/officeart/2005/8/layout/radial1"/>
    <dgm:cxn modelId="{1316C375-8059-438B-AC5A-CFE3515B0F6C}" srcId="{62086B78-0288-4AE0-A406-DA38204411D3}" destId="{43820706-B6B4-4C00-9FC1-93FFADD9796D}" srcOrd="1" destOrd="0" parTransId="{046B36C5-0EFE-4FAF-A16B-3E9A58F6AA2A}" sibTransId="{7960F616-EF40-412D-861E-4820A927791C}"/>
    <dgm:cxn modelId="{3601087D-9D82-49F9-98A5-236B0D80A0C4}" srcId="{FF02578B-EBDA-4BE5-92E0-A189F66B0BE0}" destId="{C45841D0-87A9-4099-91D0-B5968FD718AB}" srcOrd="4" destOrd="0" parTransId="{F5927AA7-830D-4412-94A5-540276516335}" sibTransId="{EBA0AD03-2EF5-443A-B5C7-B66C6412FD57}"/>
    <dgm:cxn modelId="{CB6A839C-87EA-4406-B853-215714C16AF2}" type="presOf" srcId="{40C4B375-6E61-42F4-8D5F-CE4C6126A71B}" destId="{43A07A4F-2A1D-40D8-A269-1CA17F1CC098}" srcOrd="0" destOrd="0" presId="urn:microsoft.com/office/officeart/2005/8/layout/radial1"/>
    <dgm:cxn modelId="{E5E825B4-907A-4F7D-BF63-D8ABA30BD06C}" type="presOf" srcId="{F5927AA7-830D-4412-94A5-540276516335}" destId="{5D595E2F-F6C6-4738-9208-FD9F19938C26}" srcOrd="1" destOrd="0" presId="urn:microsoft.com/office/officeart/2005/8/layout/radial1"/>
    <dgm:cxn modelId="{DAE20FB5-3D58-485B-9DE7-963A4F0FC860}" srcId="{FF02578B-EBDA-4BE5-92E0-A189F66B0BE0}" destId="{F1A8BB4F-26D4-4491-B67F-56561891D465}" srcOrd="3" destOrd="0" parTransId="{F0887146-29FD-465F-ACA6-79F1D5440AF7}" sibTransId="{9A97CF4E-5A87-490B-B703-B8E8695B8B50}"/>
    <dgm:cxn modelId="{95F15BB7-8151-4EC3-9DE8-75AB177B4C03}" srcId="{FF02578B-EBDA-4BE5-92E0-A189F66B0BE0}" destId="{7BB5C28D-06AD-430D-A449-19B554E4ECFA}" srcOrd="0" destOrd="0" parTransId="{2901CBF2-8CAC-4EEA-8C9C-8ADD17459F58}" sibTransId="{E0A4B0F5-6A30-497B-83E2-1A26B9B6D343}"/>
    <dgm:cxn modelId="{EB27E2B7-CE12-48EE-A02E-5C46AA94DA2D}" srcId="{62086B78-0288-4AE0-A406-DA38204411D3}" destId="{FF02578B-EBDA-4BE5-92E0-A189F66B0BE0}" srcOrd="0" destOrd="0" parTransId="{D5CCB8D2-EEA0-4F29-A096-93204E1A4953}" sibTransId="{2D3B6520-9B1C-4774-ADA6-3996A6322DB2}"/>
    <dgm:cxn modelId="{2A086AC8-A64C-49A3-8F1D-B4EAF68E1BBB}" type="presOf" srcId="{F1A8BB4F-26D4-4491-B67F-56561891D465}" destId="{F7F4B942-7433-4063-86D8-95D6D5BAAFF5}" srcOrd="0" destOrd="0" presId="urn:microsoft.com/office/officeart/2005/8/layout/radial1"/>
    <dgm:cxn modelId="{8F5B78D0-E242-47B5-A7B8-7271EC66208B}" type="presOf" srcId="{6D05BF75-E00F-4C96-B0E1-5FE1C1AF148F}" destId="{A18CF44F-09CD-4210-93BF-E88ABA8861B4}" srcOrd="1" destOrd="0" presId="urn:microsoft.com/office/officeart/2005/8/layout/radial1"/>
    <dgm:cxn modelId="{D379EDD4-B3E3-417F-90FB-10102FAB5764}" type="presOf" srcId="{2901CBF2-8CAC-4EEA-8C9C-8ADD17459F58}" destId="{743F1151-1CF3-4504-9DB0-FEDA9568FB38}" srcOrd="1" destOrd="0" presId="urn:microsoft.com/office/officeart/2005/8/layout/radial1"/>
    <dgm:cxn modelId="{A7C1FDD4-515F-4BC7-B353-C6D78BDF5309}" type="presOf" srcId="{40C4B375-6E61-42F4-8D5F-CE4C6126A71B}" destId="{4242E2FF-9CE0-47D8-BF4F-7CB063288766}" srcOrd="1" destOrd="0" presId="urn:microsoft.com/office/officeart/2005/8/layout/radial1"/>
    <dgm:cxn modelId="{B84B1CEB-9E7E-4622-9495-EC6F1B91F1DC}" type="presOf" srcId="{FF02578B-EBDA-4BE5-92E0-A189F66B0BE0}" destId="{A3E30849-D395-49E9-B3C5-16AB09C9F866}" srcOrd="0" destOrd="0" presId="urn:microsoft.com/office/officeart/2005/8/layout/radial1"/>
    <dgm:cxn modelId="{C8678EEB-C824-4AF5-A187-ED2A676B71C5}" type="presOf" srcId="{F5927AA7-830D-4412-94A5-540276516335}" destId="{5205F2EA-8EA4-4CAA-A50B-6B3FDCF05F99}" srcOrd="0" destOrd="0" presId="urn:microsoft.com/office/officeart/2005/8/layout/radial1"/>
    <dgm:cxn modelId="{A8C78CED-0410-4ACB-B8D3-7748294A43EE}" type="presOf" srcId="{2901CBF2-8CAC-4EEA-8C9C-8ADD17459F58}" destId="{4B62AA0D-AD4A-45CA-A175-0D0B92B22438}" srcOrd="0" destOrd="0" presId="urn:microsoft.com/office/officeart/2005/8/layout/radial1"/>
    <dgm:cxn modelId="{6CDDEDF2-D145-40F5-9254-80B29354B2B6}" type="presOf" srcId="{6D05BF75-E00F-4C96-B0E1-5FE1C1AF148F}" destId="{ECF8F36A-7AA7-4DF0-BEBE-3C7D3138E837}" srcOrd="0" destOrd="0" presId="urn:microsoft.com/office/officeart/2005/8/layout/radial1"/>
    <dgm:cxn modelId="{CFCF67FC-DC54-4C5B-A200-3D33B5E85EAA}" srcId="{FF02578B-EBDA-4BE5-92E0-A189F66B0BE0}" destId="{222C037C-6BB7-4975-A995-FF858C56A856}" srcOrd="2" destOrd="0" parTransId="{40C4B375-6E61-42F4-8D5F-CE4C6126A71B}" sibTransId="{D25DF174-9EBC-47D5-BF8B-151CDEFFDA6A}"/>
    <dgm:cxn modelId="{9319C25B-6B0C-4F75-8A73-DB1E8950BB0C}" type="presParOf" srcId="{2CBA5D86-C482-4E2B-8A85-64985AC60FA9}" destId="{A3E30849-D395-49E9-B3C5-16AB09C9F866}" srcOrd="0" destOrd="0" presId="urn:microsoft.com/office/officeart/2005/8/layout/radial1"/>
    <dgm:cxn modelId="{693F1BA5-F6F5-43A7-B19C-3A9C7CA6A42E}" type="presParOf" srcId="{2CBA5D86-C482-4E2B-8A85-64985AC60FA9}" destId="{4B62AA0D-AD4A-45CA-A175-0D0B92B22438}" srcOrd="1" destOrd="0" presId="urn:microsoft.com/office/officeart/2005/8/layout/radial1"/>
    <dgm:cxn modelId="{68E80AD1-DDE0-4512-8473-A9B22D43B49A}" type="presParOf" srcId="{4B62AA0D-AD4A-45CA-A175-0D0B92B22438}" destId="{743F1151-1CF3-4504-9DB0-FEDA9568FB38}" srcOrd="0" destOrd="0" presId="urn:microsoft.com/office/officeart/2005/8/layout/radial1"/>
    <dgm:cxn modelId="{415176B5-E816-4CFE-B057-A39F294F9031}" type="presParOf" srcId="{2CBA5D86-C482-4E2B-8A85-64985AC60FA9}" destId="{397782D9-149B-4A92-A25C-DFB22A8354D8}" srcOrd="2" destOrd="0" presId="urn:microsoft.com/office/officeart/2005/8/layout/radial1"/>
    <dgm:cxn modelId="{FD764BFE-9A9F-4163-80D8-1EF9F61D43F8}" type="presParOf" srcId="{2CBA5D86-C482-4E2B-8A85-64985AC60FA9}" destId="{ECF8F36A-7AA7-4DF0-BEBE-3C7D3138E837}" srcOrd="3" destOrd="0" presId="urn:microsoft.com/office/officeart/2005/8/layout/radial1"/>
    <dgm:cxn modelId="{08E854BA-6A4C-414A-86E0-03BFECC15D61}" type="presParOf" srcId="{ECF8F36A-7AA7-4DF0-BEBE-3C7D3138E837}" destId="{A18CF44F-09CD-4210-93BF-E88ABA8861B4}" srcOrd="0" destOrd="0" presId="urn:microsoft.com/office/officeart/2005/8/layout/radial1"/>
    <dgm:cxn modelId="{9B1BD5A3-8383-4503-8BE4-E8C0F4F314CB}" type="presParOf" srcId="{2CBA5D86-C482-4E2B-8A85-64985AC60FA9}" destId="{FBD3761D-C0B4-4390-9D15-AF29E801D2F7}" srcOrd="4" destOrd="0" presId="urn:microsoft.com/office/officeart/2005/8/layout/radial1"/>
    <dgm:cxn modelId="{18147D38-7B46-4E41-9B4E-E10588869434}" type="presParOf" srcId="{2CBA5D86-C482-4E2B-8A85-64985AC60FA9}" destId="{43A07A4F-2A1D-40D8-A269-1CA17F1CC098}" srcOrd="5" destOrd="0" presId="urn:microsoft.com/office/officeart/2005/8/layout/radial1"/>
    <dgm:cxn modelId="{4D6545DD-EF85-4445-9761-4E031179115C}" type="presParOf" srcId="{43A07A4F-2A1D-40D8-A269-1CA17F1CC098}" destId="{4242E2FF-9CE0-47D8-BF4F-7CB063288766}" srcOrd="0" destOrd="0" presId="urn:microsoft.com/office/officeart/2005/8/layout/radial1"/>
    <dgm:cxn modelId="{70EEB51D-2622-488A-A941-CEA621DB7516}" type="presParOf" srcId="{2CBA5D86-C482-4E2B-8A85-64985AC60FA9}" destId="{8174EC41-0218-40AB-AEA2-97DA681DE30D}" srcOrd="6" destOrd="0" presId="urn:microsoft.com/office/officeart/2005/8/layout/radial1"/>
    <dgm:cxn modelId="{EFE37D57-461E-4DA8-A620-BDEDFD0CF9C8}" type="presParOf" srcId="{2CBA5D86-C482-4E2B-8A85-64985AC60FA9}" destId="{AB6E091D-538D-4A53-BBB8-24332A34E677}" srcOrd="7" destOrd="0" presId="urn:microsoft.com/office/officeart/2005/8/layout/radial1"/>
    <dgm:cxn modelId="{1A6DDCCA-182A-49CF-9129-3E2CD118E385}" type="presParOf" srcId="{AB6E091D-538D-4A53-BBB8-24332A34E677}" destId="{40151AEB-5B3D-45D2-B015-059D2A828D0A}" srcOrd="0" destOrd="0" presId="urn:microsoft.com/office/officeart/2005/8/layout/radial1"/>
    <dgm:cxn modelId="{0B1E2550-062E-4841-97EF-9EDC7CB65C66}" type="presParOf" srcId="{2CBA5D86-C482-4E2B-8A85-64985AC60FA9}" destId="{F7F4B942-7433-4063-86D8-95D6D5BAAFF5}" srcOrd="8" destOrd="0" presId="urn:microsoft.com/office/officeart/2005/8/layout/radial1"/>
    <dgm:cxn modelId="{67BA3893-08BE-4E5B-A234-9CF49C9F42FB}" type="presParOf" srcId="{2CBA5D86-C482-4E2B-8A85-64985AC60FA9}" destId="{5205F2EA-8EA4-4CAA-A50B-6B3FDCF05F99}" srcOrd="9" destOrd="0" presId="urn:microsoft.com/office/officeart/2005/8/layout/radial1"/>
    <dgm:cxn modelId="{42CED7D4-996B-4926-BD1E-694EFC44BA84}" type="presParOf" srcId="{5205F2EA-8EA4-4CAA-A50B-6B3FDCF05F99}" destId="{5D595E2F-F6C6-4738-9208-FD9F19938C26}" srcOrd="0" destOrd="0" presId="urn:microsoft.com/office/officeart/2005/8/layout/radial1"/>
    <dgm:cxn modelId="{0787574F-8649-4E97-A498-C907AF5B5867}" type="presParOf" srcId="{2CBA5D86-C482-4E2B-8A85-64985AC60FA9}" destId="{90169A4F-5DEF-4C70-BE60-FD2C49A102D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86B78-0288-4AE0-A406-DA38204411D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2578B-EBDA-4BE5-92E0-A189F66B0BE0}">
      <dgm:prSet phldrT="[Текст]" custT="1"/>
      <dgm:spPr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Северная Америка</a:t>
          </a:r>
        </a:p>
      </dgm:t>
    </dgm:pt>
    <dgm:pt modelId="{D5CCB8D2-EEA0-4F29-A096-93204E1A4953}" type="parTrans" cxnId="{EB27E2B7-CE12-48EE-A02E-5C46AA94DA2D}">
      <dgm:prSet/>
      <dgm:spPr/>
      <dgm:t>
        <a:bodyPr/>
        <a:lstStyle/>
        <a:p>
          <a:endParaRPr lang="ru-RU"/>
        </a:p>
      </dgm:t>
    </dgm:pt>
    <dgm:pt modelId="{2D3B6520-9B1C-4774-ADA6-3996A6322DB2}" type="sibTrans" cxnId="{EB27E2B7-CE12-48EE-A02E-5C46AA94DA2D}">
      <dgm:prSet/>
      <dgm:spPr/>
      <dgm:t>
        <a:bodyPr/>
        <a:lstStyle/>
        <a:p>
          <a:endParaRPr lang="ru-RU"/>
        </a:p>
      </dgm:t>
    </dgm:pt>
    <dgm:pt modelId="{0D4D57A9-C889-4774-8731-F8D17D8FAC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4</a:t>
          </a:r>
        </a:p>
      </dgm:t>
    </dgm:pt>
    <dgm:pt modelId="{6D05BF75-E00F-4C96-B0E1-5FE1C1AF148F}" type="parTrans" cxnId="{E755F460-B570-40EF-8B25-8369A7A66BAD}">
      <dgm:prSet/>
      <dgm:spPr/>
      <dgm:t>
        <a:bodyPr/>
        <a:lstStyle/>
        <a:p>
          <a:endParaRPr lang="ru-RU"/>
        </a:p>
      </dgm:t>
    </dgm:pt>
    <dgm:pt modelId="{2FEACE00-1731-42BA-8847-EAD70FB5FD87}" type="sibTrans" cxnId="{E755F460-B570-40EF-8B25-8369A7A66BAD}">
      <dgm:prSet/>
      <dgm:spPr/>
      <dgm:t>
        <a:bodyPr/>
        <a:lstStyle/>
        <a:p>
          <a:endParaRPr lang="ru-RU"/>
        </a:p>
      </dgm:t>
    </dgm:pt>
    <dgm:pt modelId="{F1A8BB4F-26D4-4491-B67F-56561891D46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14</a:t>
          </a:r>
          <a:endParaRPr lang="ru-RU" sz="1100" b="1" dirty="0">
            <a:solidFill>
              <a:schemeClr val="tx1"/>
            </a:solidFill>
          </a:endParaRPr>
        </a:p>
      </dgm:t>
    </dgm:pt>
    <dgm:pt modelId="{F0887146-29FD-465F-ACA6-79F1D5440AF7}" type="parTrans" cxnId="{DAE20FB5-3D58-485B-9DE7-963A4F0FC860}">
      <dgm:prSet/>
      <dgm:spPr/>
      <dgm:t>
        <a:bodyPr/>
        <a:lstStyle/>
        <a:p>
          <a:endParaRPr lang="ru-RU"/>
        </a:p>
      </dgm:t>
    </dgm:pt>
    <dgm:pt modelId="{9A97CF4E-5A87-490B-B703-B8E8695B8B50}" type="sibTrans" cxnId="{DAE20FB5-3D58-485B-9DE7-963A4F0FC860}">
      <dgm:prSet/>
      <dgm:spPr/>
      <dgm:t>
        <a:bodyPr/>
        <a:lstStyle/>
        <a:p>
          <a:endParaRPr lang="ru-RU"/>
        </a:p>
      </dgm:t>
    </dgm:pt>
    <dgm:pt modelId="{C45841D0-87A9-4099-91D0-B5968FD718AB}">
      <dgm:prSet custT="1"/>
      <dgm:spPr>
        <a:solidFill>
          <a:srgbClr val="FFFF00"/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4</a:t>
          </a:r>
        </a:p>
      </dgm:t>
    </dgm:pt>
    <dgm:pt modelId="{F5927AA7-830D-4412-94A5-540276516335}" type="parTrans" cxnId="{3601087D-9D82-49F9-98A5-236B0D80A0C4}">
      <dgm:prSet/>
      <dgm:spPr/>
      <dgm:t>
        <a:bodyPr/>
        <a:lstStyle/>
        <a:p>
          <a:endParaRPr lang="ru-RU"/>
        </a:p>
      </dgm:t>
    </dgm:pt>
    <dgm:pt modelId="{EBA0AD03-2EF5-443A-B5C7-B66C6412FD57}" type="sibTrans" cxnId="{3601087D-9D82-49F9-98A5-236B0D80A0C4}">
      <dgm:prSet/>
      <dgm:spPr/>
      <dgm:t>
        <a:bodyPr/>
        <a:lstStyle/>
        <a:p>
          <a:endParaRPr lang="ru-RU"/>
        </a:p>
      </dgm:t>
    </dgm:pt>
    <dgm:pt modelId="{2CBA5D86-C482-4E2B-8A85-64985AC60FA9}" type="pres">
      <dgm:prSet presAssocID="{62086B78-0288-4AE0-A406-DA38204411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E30849-D395-49E9-B3C5-16AB09C9F866}" type="pres">
      <dgm:prSet presAssocID="{FF02578B-EBDA-4BE5-92E0-A189F66B0BE0}" presName="centerShape" presStyleLbl="node0" presStyleIdx="0" presStyleCnt="1" custScaleX="255260" custScaleY="151628"/>
      <dgm:spPr/>
    </dgm:pt>
    <dgm:pt modelId="{ECF8F36A-7AA7-4DF0-BEBE-3C7D3138E837}" type="pres">
      <dgm:prSet presAssocID="{6D05BF75-E00F-4C96-B0E1-5FE1C1AF148F}" presName="Name9" presStyleLbl="parChTrans1D2" presStyleIdx="0" presStyleCnt="3"/>
      <dgm:spPr/>
    </dgm:pt>
    <dgm:pt modelId="{A18CF44F-09CD-4210-93BF-E88ABA8861B4}" type="pres">
      <dgm:prSet presAssocID="{6D05BF75-E00F-4C96-B0E1-5FE1C1AF148F}" presName="connTx" presStyleLbl="parChTrans1D2" presStyleIdx="0" presStyleCnt="3"/>
      <dgm:spPr/>
    </dgm:pt>
    <dgm:pt modelId="{FBD3761D-C0B4-4390-9D15-AF29E801D2F7}" type="pres">
      <dgm:prSet presAssocID="{0D4D57A9-C889-4774-8731-F8D17D8FACC1}" presName="node" presStyleLbl="node1" presStyleIdx="0" presStyleCnt="3" custRadScaleRad="87646" custRadScaleInc="-2863">
        <dgm:presLayoutVars>
          <dgm:bulletEnabled val="1"/>
        </dgm:presLayoutVars>
      </dgm:prSet>
      <dgm:spPr/>
    </dgm:pt>
    <dgm:pt modelId="{AB6E091D-538D-4A53-BBB8-24332A34E677}" type="pres">
      <dgm:prSet presAssocID="{F0887146-29FD-465F-ACA6-79F1D5440AF7}" presName="Name9" presStyleLbl="parChTrans1D2" presStyleIdx="1" presStyleCnt="3"/>
      <dgm:spPr/>
    </dgm:pt>
    <dgm:pt modelId="{40151AEB-5B3D-45D2-B015-059D2A828D0A}" type="pres">
      <dgm:prSet presAssocID="{F0887146-29FD-465F-ACA6-79F1D5440AF7}" presName="connTx" presStyleLbl="parChTrans1D2" presStyleIdx="1" presStyleCnt="3"/>
      <dgm:spPr/>
    </dgm:pt>
    <dgm:pt modelId="{F7F4B942-7433-4063-86D8-95D6D5BAAFF5}" type="pres">
      <dgm:prSet presAssocID="{F1A8BB4F-26D4-4491-B67F-56561891D465}" presName="node" presStyleLbl="node1" presStyleIdx="1" presStyleCnt="3" custScaleX="96513" custScaleY="86308" custRadScaleRad="115803" custRadScaleInc="-3974">
        <dgm:presLayoutVars>
          <dgm:bulletEnabled val="1"/>
        </dgm:presLayoutVars>
      </dgm:prSet>
      <dgm:spPr/>
    </dgm:pt>
    <dgm:pt modelId="{5205F2EA-8EA4-4CAA-A50B-6B3FDCF05F99}" type="pres">
      <dgm:prSet presAssocID="{F5927AA7-830D-4412-94A5-540276516335}" presName="Name9" presStyleLbl="parChTrans1D2" presStyleIdx="2" presStyleCnt="3"/>
      <dgm:spPr/>
    </dgm:pt>
    <dgm:pt modelId="{5D595E2F-F6C6-4738-9208-FD9F19938C26}" type="pres">
      <dgm:prSet presAssocID="{F5927AA7-830D-4412-94A5-540276516335}" presName="connTx" presStyleLbl="parChTrans1D2" presStyleIdx="2" presStyleCnt="3"/>
      <dgm:spPr/>
    </dgm:pt>
    <dgm:pt modelId="{90169A4F-5DEF-4C70-BE60-FD2C49A102DD}" type="pres">
      <dgm:prSet presAssocID="{C45841D0-87A9-4099-91D0-B5968FD718AB}" presName="node" presStyleLbl="node1" presStyleIdx="2" presStyleCnt="3" custRadScaleRad="106178" custRadScaleInc="7598">
        <dgm:presLayoutVars>
          <dgm:bulletEnabled val="1"/>
        </dgm:presLayoutVars>
      </dgm:prSet>
      <dgm:spPr/>
    </dgm:pt>
  </dgm:ptLst>
  <dgm:cxnLst>
    <dgm:cxn modelId="{E095B32D-6941-44AF-9DAF-BC75C1A19006}" type="presOf" srcId="{62086B78-0288-4AE0-A406-DA38204411D3}" destId="{2CBA5D86-C482-4E2B-8A85-64985AC60FA9}" srcOrd="0" destOrd="0" presId="urn:microsoft.com/office/officeart/2005/8/layout/radial1"/>
    <dgm:cxn modelId="{A2EE653A-31D2-41EA-A1A3-121F324343F8}" type="presOf" srcId="{F5927AA7-830D-4412-94A5-540276516335}" destId="{5D595E2F-F6C6-4738-9208-FD9F19938C26}" srcOrd="1" destOrd="0" presId="urn:microsoft.com/office/officeart/2005/8/layout/radial1"/>
    <dgm:cxn modelId="{9975F73B-B059-4AA4-A262-15E1AC1D5FA5}" type="presOf" srcId="{F5927AA7-830D-4412-94A5-540276516335}" destId="{5205F2EA-8EA4-4CAA-A50B-6B3FDCF05F99}" srcOrd="0" destOrd="0" presId="urn:microsoft.com/office/officeart/2005/8/layout/radial1"/>
    <dgm:cxn modelId="{E755F460-B570-40EF-8B25-8369A7A66BAD}" srcId="{FF02578B-EBDA-4BE5-92E0-A189F66B0BE0}" destId="{0D4D57A9-C889-4774-8731-F8D17D8FACC1}" srcOrd="0" destOrd="0" parTransId="{6D05BF75-E00F-4C96-B0E1-5FE1C1AF148F}" sibTransId="{2FEACE00-1731-42BA-8847-EAD70FB5FD87}"/>
    <dgm:cxn modelId="{87653063-88C4-4440-ACE2-A9C785DA3645}" type="presOf" srcId="{F0887146-29FD-465F-ACA6-79F1D5440AF7}" destId="{40151AEB-5B3D-45D2-B015-059D2A828D0A}" srcOrd="1" destOrd="0" presId="urn:microsoft.com/office/officeart/2005/8/layout/radial1"/>
    <dgm:cxn modelId="{A82A0768-DD4D-4A4B-9498-C39EB2BFB903}" type="presOf" srcId="{C45841D0-87A9-4099-91D0-B5968FD718AB}" destId="{90169A4F-5DEF-4C70-BE60-FD2C49A102DD}" srcOrd="0" destOrd="0" presId="urn:microsoft.com/office/officeart/2005/8/layout/radial1"/>
    <dgm:cxn modelId="{3601087D-9D82-49F9-98A5-236B0D80A0C4}" srcId="{FF02578B-EBDA-4BE5-92E0-A189F66B0BE0}" destId="{C45841D0-87A9-4099-91D0-B5968FD718AB}" srcOrd="2" destOrd="0" parTransId="{F5927AA7-830D-4412-94A5-540276516335}" sibTransId="{EBA0AD03-2EF5-443A-B5C7-B66C6412FD57}"/>
    <dgm:cxn modelId="{1E7B0286-FBE1-4952-A0E3-34C5081DF2EE}" type="presOf" srcId="{FF02578B-EBDA-4BE5-92E0-A189F66B0BE0}" destId="{A3E30849-D395-49E9-B3C5-16AB09C9F866}" srcOrd="0" destOrd="0" presId="urn:microsoft.com/office/officeart/2005/8/layout/radial1"/>
    <dgm:cxn modelId="{E25AA787-E156-44FD-8ACC-03A4780D1CC1}" type="presOf" srcId="{F1A8BB4F-26D4-4491-B67F-56561891D465}" destId="{F7F4B942-7433-4063-86D8-95D6D5BAAFF5}" srcOrd="0" destOrd="0" presId="urn:microsoft.com/office/officeart/2005/8/layout/radial1"/>
    <dgm:cxn modelId="{399F1E8D-C51A-4F8A-ABF4-B508C2B74357}" type="presOf" srcId="{F0887146-29FD-465F-ACA6-79F1D5440AF7}" destId="{AB6E091D-538D-4A53-BBB8-24332A34E677}" srcOrd="0" destOrd="0" presId="urn:microsoft.com/office/officeart/2005/8/layout/radial1"/>
    <dgm:cxn modelId="{DAE20FB5-3D58-485B-9DE7-963A4F0FC860}" srcId="{FF02578B-EBDA-4BE5-92E0-A189F66B0BE0}" destId="{F1A8BB4F-26D4-4491-B67F-56561891D465}" srcOrd="1" destOrd="0" parTransId="{F0887146-29FD-465F-ACA6-79F1D5440AF7}" sibTransId="{9A97CF4E-5A87-490B-B703-B8E8695B8B50}"/>
    <dgm:cxn modelId="{EB27E2B7-CE12-48EE-A02E-5C46AA94DA2D}" srcId="{62086B78-0288-4AE0-A406-DA38204411D3}" destId="{FF02578B-EBDA-4BE5-92E0-A189F66B0BE0}" srcOrd="0" destOrd="0" parTransId="{D5CCB8D2-EEA0-4F29-A096-93204E1A4953}" sibTransId="{2D3B6520-9B1C-4774-ADA6-3996A6322DB2}"/>
    <dgm:cxn modelId="{05840BD3-BE39-40E6-B801-D6C7EBFF9956}" type="presOf" srcId="{6D05BF75-E00F-4C96-B0E1-5FE1C1AF148F}" destId="{ECF8F36A-7AA7-4DF0-BEBE-3C7D3138E837}" srcOrd="0" destOrd="0" presId="urn:microsoft.com/office/officeart/2005/8/layout/radial1"/>
    <dgm:cxn modelId="{1A29FAD9-A2A6-49F2-8266-007AD90A39AD}" type="presOf" srcId="{0D4D57A9-C889-4774-8731-F8D17D8FACC1}" destId="{FBD3761D-C0B4-4390-9D15-AF29E801D2F7}" srcOrd="0" destOrd="0" presId="urn:microsoft.com/office/officeart/2005/8/layout/radial1"/>
    <dgm:cxn modelId="{576C2BF5-460C-4159-B710-04C5352A5438}" type="presOf" srcId="{6D05BF75-E00F-4C96-B0E1-5FE1C1AF148F}" destId="{A18CF44F-09CD-4210-93BF-E88ABA8861B4}" srcOrd="1" destOrd="0" presId="urn:microsoft.com/office/officeart/2005/8/layout/radial1"/>
    <dgm:cxn modelId="{8B055204-9964-435F-937C-33625D4ACCE9}" type="presParOf" srcId="{2CBA5D86-C482-4E2B-8A85-64985AC60FA9}" destId="{A3E30849-D395-49E9-B3C5-16AB09C9F866}" srcOrd="0" destOrd="0" presId="urn:microsoft.com/office/officeart/2005/8/layout/radial1"/>
    <dgm:cxn modelId="{A2AB3866-9E26-4137-B395-72251144952B}" type="presParOf" srcId="{2CBA5D86-C482-4E2B-8A85-64985AC60FA9}" destId="{ECF8F36A-7AA7-4DF0-BEBE-3C7D3138E837}" srcOrd="1" destOrd="0" presId="urn:microsoft.com/office/officeart/2005/8/layout/radial1"/>
    <dgm:cxn modelId="{8278ECA9-BEE1-4F8C-BF67-A5F0905E96D1}" type="presParOf" srcId="{ECF8F36A-7AA7-4DF0-BEBE-3C7D3138E837}" destId="{A18CF44F-09CD-4210-93BF-E88ABA8861B4}" srcOrd="0" destOrd="0" presId="urn:microsoft.com/office/officeart/2005/8/layout/radial1"/>
    <dgm:cxn modelId="{B4F19513-1A38-4F89-A9AF-8D2EE931EDA2}" type="presParOf" srcId="{2CBA5D86-C482-4E2B-8A85-64985AC60FA9}" destId="{FBD3761D-C0B4-4390-9D15-AF29E801D2F7}" srcOrd="2" destOrd="0" presId="urn:microsoft.com/office/officeart/2005/8/layout/radial1"/>
    <dgm:cxn modelId="{C9130F8A-2084-461E-A94F-B361396B6B26}" type="presParOf" srcId="{2CBA5D86-C482-4E2B-8A85-64985AC60FA9}" destId="{AB6E091D-538D-4A53-BBB8-24332A34E677}" srcOrd="3" destOrd="0" presId="urn:microsoft.com/office/officeart/2005/8/layout/radial1"/>
    <dgm:cxn modelId="{794CDB1B-65D8-4670-BDC0-9CF54A1E1F89}" type="presParOf" srcId="{AB6E091D-538D-4A53-BBB8-24332A34E677}" destId="{40151AEB-5B3D-45D2-B015-059D2A828D0A}" srcOrd="0" destOrd="0" presId="urn:microsoft.com/office/officeart/2005/8/layout/radial1"/>
    <dgm:cxn modelId="{102ED33C-3604-4399-8DBD-00F49710AB0F}" type="presParOf" srcId="{2CBA5D86-C482-4E2B-8A85-64985AC60FA9}" destId="{F7F4B942-7433-4063-86D8-95D6D5BAAFF5}" srcOrd="4" destOrd="0" presId="urn:microsoft.com/office/officeart/2005/8/layout/radial1"/>
    <dgm:cxn modelId="{F7499B0A-DA4E-47CC-8634-5E735FDE9B8D}" type="presParOf" srcId="{2CBA5D86-C482-4E2B-8A85-64985AC60FA9}" destId="{5205F2EA-8EA4-4CAA-A50B-6B3FDCF05F99}" srcOrd="5" destOrd="0" presId="urn:microsoft.com/office/officeart/2005/8/layout/radial1"/>
    <dgm:cxn modelId="{E4E1EC44-2CE2-4256-B61C-8820E6D9BD52}" type="presParOf" srcId="{5205F2EA-8EA4-4CAA-A50B-6B3FDCF05F99}" destId="{5D595E2F-F6C6-4738-9208-FD9F19938C26}" srcOrd="0" destOrd="0" presId="urn:microsoft.com/office/officeart/2005/8/layout/radial1"/>
    <dgm:cxn modelId="{76B8C9EF-6FE9-426F-A1A0-B5FE2E78EE8B}" type="presParOf" srcId="{2CBA5D86-C482-4E2B-8A85-64985AC60FA9}" destId="{90169A4F-5DEF-4C70-BE60-FD2C49A102D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086B78-0288-4AE0-A406-DA38204411D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2578B-EBDA-4BE5-92E0-A189F66B0BE0}">
      <dgm:prSet phldrT="[Текст]"/>
      <dgm:spPr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Африка</a:t>
          </a:r>
        </a:p>
      </dgm:t>
    </dgm:pt>
    <dgm:pt modelId="{D5CCB8D2-EEA0-4F29-A096-93204E1A4953}" type="parTrans" cxnId="{EB27E2B7-CE12-48EE-A02E-5C46AA94DA2D}">
      <dgm:prSet/>
      <dgm:spPr/>
      <dgm:t>
        <a:bodyPr/>
        <a:lstStyle/>
        <a:p>
          <a:endParaRPr lang="ru-RU"/>
        </a:p>
      </dgm:t>
    </dgm:pt>
    <dgm:pt modelId="{2D3B6520-9B1C-4774-ADA6-3996A6322DB2}" type="sibTrans" cxnId="{EB27E2B7-CE12-48EE-A02E-5C46AA94DA2D}">
      <dgm:prSet/>
      <dgm:spPr/>
      <dgm:t>
        <a:bodyPr/>
        <a:lstStyle/>
        <a:p>
          <a:endParaRPr lang="ru-RU"/>
        </a:p>
      </dgm:t>
    </dgm:pt>
    <dgm:pt modelId="{AF2573BD-B0B5-429C-9974-FDC645C8F022}">
      <dgm:prSet phldrT="[Текст]" custRadScaleRad="104395" custRadScaleInc="-33467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A07DA05-837C-409C-9EA1-E7D2BD078B02}" type="parTrans" cxnId="{5635E05A-288B-4A35-8398-901CCCF4C22E}">
      <dgm:prSet/>
      <dgm:spPr/>
      <dgm:t>
        <a:bodyPr/>
        <a:lstStyle/>
        <a:p>
          <a:endParaRPr lang="ru-RU"/>
        </a:p>
      </dgm:t>
    </dgm:pt>
    <dgm:pt modelId="{F55BDA10-21FF-47D6-86AA-503986AC725C}" type="sibTrans" cxnId="{5635E05A-288B-4A35-8398-901CCCF4C22E}">
      <dgm:prSet/>
      <dgm:spPr/>
      <dgm:t>
        <a:bodyPr/>
        <a:lstStyle/>
        <a:p>
          <a:endParaRPr lang="ru-RU"/>
        </a:p>
      </dgm:t>
    </dgm:pt>
    <dgm:pt modelId="{2CBA5D86-C482-4E2B-8A85-64985AC60FA9}" type="pres">
      <dgm:prSet presAssocID="{62086B78-0288-4AE0-A406-DA38204411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E30849-D395-49E9-B3C5-16AB09C9F866}" type="pres">
      <dgm:prSet presAssocID="{FF02578B-EBDA-4BE5-92E0-A189F66B0BE0}" presName="centerShape" presStyleLbl="node0" presStyleIdx="0" presStyleCnt="1" custScaleX="80590" custScaleY="59175" custLinFactNeighborX="1666" custLinFactNeighborY="-3088"/>
      <dgm:spPr/>
    </dgm:pt>
  </dgm:ptLst>
  <dgm:cxnLst>
    <dgm:cxn modelId="{E18EAB08-DFC7-4A87-AD8C-1C44E245C73E}" type="presOf" srcId="{62086B78-0288-4AE0-A406-DA38204411D3}" destId="{2CBA5D86-C482-4E2B-8A85-64985AC60FA9}" srcOrd="0" destOrd="0" presId="urn:microsoft.com/office/officeart/2005/8/layout/radial1"/>
    <dgm:cxn modelId="{5635E05A-288B-4A35-8398-901CCCF4C22E}" srcId="{62086B78-0288-4AE0-A406-DA38204411D3}" destId="{AF2573BD-B0B5-429C-9974-FDC645C8F022}" srcOrd="1" destOrd="0" parTransId="{5A07DA05-837C-409C-9EA1-E7D2BD078B02}" sibTransId="{F55BDA10-21FF-47D6-86AA-503986AC725C}"/>
    <dgm:cxn modelId="{EB27E2B7-CE12-48EE-A02E-5C46AA94DA2D}" srcId="{62086B78-0288-4AE0-A406-DA38204411D3}" destId="{FF02578B-EBDA-4BE5-92E0-A189F66B0BE0}" srcOrd="0" destOrd="0" parTransId="{D5CCB8D2-EEA0-4F29-A096-93204E1A4953}" sibTransId="{2D3B6520-9B1C-4774-ADA6-3996A6322DB2}"/>
    <dgm:cxn modelId="{A134AABD-A592-40E5-BD2A-14D0F8B3EC95}" type="presOf" srcId="{FF02578B-EBDA-4BE5-92E0-A189F66B0BE0}" destId="{A3E30849-D395-49E9-B3C5-16AB09C9F866}" srcOrd="0" destOrd="0" presId="urn:microsoft.com/office/officeart/2005/8/layout/radial1"/>
    <dgm:cxn modelId="{A7C9A700-2332-4576-B8F2-8A9ED4C9FCC3}" type="presParOf" srcId="{2CBA5D86-C482-4E2B-8A85-64985AC60FA9}" destId="{A3E30849-D395-49E9-B3C5-16AB09C9F866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086B78-0288-4AE0-A406-DA38204411D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2578B-EBDA-4BE5-92E0-A189F66B0BE0}">
      <dgm:prSet phldrT="[Текст]" custT="1"/>
      <dgm:spPr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Южная Америка</a:t>
          </a:r>
        </a:p>
      </dgm:t>
    </dgm:pt>
    <dgm:pt modelId="{D5CCB8D2-EEA0-4F29-A096-93204E1A4953}" type="parTrans" cxnId="{EB27E2B7-CE12-48EE-A02E-5C46AA94DA2D}">
      <dgm:prSet/>
      <dgm:spPr/>
      <dgm:t>
        <a:bodyPr/>
        <a:lstStyle/>
        <a:p>
          <a:endParaRPr lang="ru-RU"/>
        </a:p>
      </dgm:t>
    </dgm:pt>
    <dgm:pt modelId="{2D3B6520-9B1C-4774-ADA6-3996A6322DB2}" type="sibTrans" cxnId="{EB27E2B7-CE12-48EE-A02E-5C46AA94DA2D}">
      <dgm:prSet/>
      <dgm:spPr/>
      <dgm:t>
        <a:bodyPr/>
        <a:lstStyle/>
        <a:p>
          <a:endParaRPr lang="ru-RU"/>
        </a:p>
      </dgm:t>
    </dgm:pt>
    <dgm:pt modelId="{F1A8BB4F-26D4-4491-B67F-56561891D46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13</a:t>
          </a:r>
          <a:endParaRPr lang="ru-RU" sz="1100" b="1" dirty="0">
            <a:solidFill>
              <a:schemeClr val="tx1"/>
            </a:solidFill>
          </a:endParaRPr>
        </a:p>
      </dgm:t>
    </dgm:pt>
    <dgm:pt modelId="{F0887146-29FD-465F-ACA6-79F1D5440AF7}" type="parTrans" cxnId="{DAE20FB5-3D58-485B-9DE7-963A4F0FC860}">
      <dgm:prSet/>
      <dgm:spPr/>
      <dgm:t>
        <a:bodyPr/>
        <a:lstStyle/>
        <a:p>
          <a:endParaRPr lang="ru-RU"/>
        </a:p>
      </dgm:t>
    </dgm:pt>
    <dgm:pt modelId="{9A97CF4E-5A87-490B-B703-B8E8695B8B50}" type="sibTrans" cxnId="{DAE20FB5-3D58-485B-9DE7-963A4F0FC860}">
      <dgm:prSet/>
      <dgm:spPr/>
      <dgm:t>
        <a:bodyPr/>
        <a:lstStyle/>
        <a:p>
          <a:endParaRPr lang="ru-RU"/>
        </a:p>
      </dgm:t>
    </dgm:pt>
    <dgm:pt modelId="{C45841D0-87A9-4099-91D0-B5968FD718AB}">
      <dgm:prSet custT="1"/>
      <dgm:spPr>
        <a:solidFill>
          <a:srgbClr val="FFFF00"/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2</a:t>
          </a:r>
        </a:p>
      </dgm:t>
    </dgm:pt>
    <dgm:pt modelId="{F5927AA7-830D-4412-94A5-540276516335}" type="parTrans" cxnId="{3601087D-9D82-49F9-98A5-236B0D80A0C4}">
      <dgm:prSet/>
      <dgm:spPr/>
      <dgm:t>
        <a:bodyPr/>
        <a:lstStyle/>
        <a:p>
          <a:endParaRPr lang="ru-RU"/>
        </a:p>
      </dgm:t>
    </dgm:pt>
    <dgm:pt modelId="{EBA0AD03-2EF5-443A-B5C7-B66C6412FD57}" type="sibTrans" cxnId="{3601087D-9D82-49F9-98A5-236B0D80A0C4}">
      <dgm:prSet/>
      <dgm:spPr/>
      <dgm:t>
        <a:bodyPr/>
        <a:lstStyle/>
        <a:p>
          <a:endParaRPr lang="ru-RU"/>
        </a:p>
      </dgm:t>
    </dgm:pt>
    <dgm:pt modelId="{2CBA5D86-C482-4E2B-8A85-64985AC60FA9}" type="pres">
      <dgm:prSet presAssocID="{62086B78-0288-4AE0-A406-DA38204411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E30849-D395-49E9-B3C5-16AB09C9F866}" type="pres">
      <dgm:prSet presAssocID="{FF02578B-EBDA-4BE5-92E0-A189F66B0BE0}" presName="centerShape" presStyleLbl="node0" presStyleIdx="0" presStyleCnt="1" custScaleX="250343" custScaleY="144971" custLinFactNeighborX="8129" custLinFactNeighborY="-1239"/>
      <dgm:spPr/>
    </dgm:pt>
    <dgm:pt modelId="{AB6E091D-538D-4A53-BBB8-24332A34E677}" type="pres">
      <dgm:prSet presAssocID="{F0887146-29FD-465F-ACA6-79F1D5440AF7}" presName="Name9" presStyleLbl="parChTrans1D2" presStyleIdx="0" presStyleCnt="2"/>
      <dgm:spPr/>
    </dgm:pt>
    <dgm:pt modelId="{40151AEB-5B3D-45D2-B015-059D2A828D0A}" type="pres">
      <dgm:prSet presAssocID="{F0887146-29FD-465F-ACA6-79F1D5440AF7}" presName="connTx" presStyleLbl="parChTrans1D2" presStyleIdx="0" presStyleCnt="2"/>
      <dgm:spPr/>
    </dgm:pt>
    <dgm:pt modelId="{F7F4B942-7433-4063-86D8-95D6D5BAAFF5}" type="pres">
      <dgm:prSet presAssocID="{F1A8BB4F-26D4-4491-B67F-56561891D465}" presName="node" presStyleLbl="node1" presStyleIdx="0" presStyleCnt="2" custScaleX="85361" custScaleY="77891" custRadScaleRad="89044" custRadScaleInc="1204">
        <dgm:presLayoutVars>
          <dgm:bulletEnabled val="1"/>
        </dgm:presLayoutVars>
      </dgm:prSet>
      <dgm:spPr/>
    </dgm:pt>
    <dgm:pt modelId="{5205F2EA-8EA4-4CAA-A50B-6B3FDCF05F99}" type="pres">
      <dgm:prSet presAssocID="{F5927AA7-830D-4412-94A5-540276516335}" presName="Name9" presStyleLbl="parChTrans1D2" presStyleIdx="1" presStyleCnt="2"/>
      <dgm:spPr/>
    </dgm:pt>
    <dgm:pt modelId="{5D595E2F-F6C6-4738-9208-FD9F19938C26}" type="pres">
      <dgm:prSet presAssocID="{F5927AA7-830D-4412-94A5-540276516335}" presName="connTx" presStyleLbl="parChTrans1D2" presStyleIdx="1" presStyleCnt="2"/>
      <dgm:spPr/>
    </dgm:pt>
    <dgm:pt modelId="{90169A4F-5DEF-4C70-BE60-FD2C49A102DD}" type="pres">
      <dgm:prSet presAssocID="{C45841D0-87A9-4099-91D0-B5968FD718AB}" presName="node" presStyleLbl="node1" presStyleIdx="1" presStyleCnt="2" custRadScaleRad="82378" custRadScaleInc="-5653">
        <dgm:presLayoutVars>
          <dgm:bulletEnabled val="1"/>
        </dgm:presLayoutVars>
      </dgm:prSet>
      <dgm:spPr/>
    </dgm:pt>
  </dgm:ptLst>
  <dgm:cxnLst>
    <dgm:cxn modelId="{5EF22166-2E6C-4B91-A55F-4E92CF4524DA}" type="presOf" srcId="{F1A8BB4F-26D4-4491-B67F-56561891D465}" destId="{F7F4B942-7433-4063-86D8-95D6D5BAAFF5}" srcOrd="0" destOrd="0" presId="urn:microsoft.com/office/officeart/2005/8/layout/radial1"/>
    <dgm:cxn modelId="{30175878-C844-48CB-8389-693E591CF535}" type="presOf" srcId="{F5927AA7-830D-4412-94A5-540276516335}" destId="{5205F2EA-8EA4-4CAA-A50B-6B3FDCF05F99}" srcOrd="0" destOrd="0" presId="urn:microsoft.com/office/officeart/2005/8/layout/radial1"/>
    <dgm:cxn modelId="{3601087D-9D82-49F9-98A5-236B0D80A0C4}" srcId="{FF02578B-EBDA-4BE5-92E0-A189F66B0BE0}" destId="{C45841D0-87A9-4099-91D0-B5968FD718AB}" srcOrd="1" destOrd="0" parTransId="{F5927AA7-830D-4412-94A5-540276516335}" sibTransId="{EBA0AD03-2EF5-443A-B5C7-B66C6412FD57}"/>
    <dgm:cxn modelId="{9990D980-400D-41EA-9DC8-FDE38E31E27B}" type="presOf" srcId="{F0887146-29FD-465F-ACA6-79F1D5440AF7}" destId="{40151AEB-5B3D-45D2-B015-059D2A828D0A}" srcOrd="1" destOrd="0" presId="urn:microsoft.com/office/officeart/2005/8/layout/radial1"/>
    <dgm:cxn modelId="{5F9C7F94-A129-4860-9A5E-62416B0699CD}" type="presOf" srcId="{F5927AA7-830D-4412-94A5-540276516335}" destId="{5D595E2F-F6C6-4738-9208-FD9F19938C26}" srcOrd="1" destOrd="0" presId="urn:microsoft.com/office/officeart/2005/8/layout/radial1"/>
    <dgm:cxn modelId="{F3DC439A-55FB-41A3-B05C-6314E376C2F2}" type="presOf" srcId="{C45841D0-87A9-4099-91D0-B5968FD718AB}" destId="{90169A4F-5DEF-4C70-BE60-FD2C49A102DD}" srcOrd="0" destOrd="0" presId="urn:microsoft.com/office/officeart/2005/8/layout/radial1"/>
    <dgm:cxn modelId="{DAE20FB5-3D58-485B-9DE7-963A4F0FC860}" srcId="{FF02578B-EBDA-4BE5-92E0-A189F66B0BE0}" destId="{F1A8BB4F-26D4-4491-B67F-56561891D465}" srcOrd="0" destOrd="0" parTransId="{F0887146-29FD-465F-ACA6-79F1D5440AF7}" sibTransId="{9A97CF4E-5A87-490B-B703-B8E8695B8B50}"/>
    <dgm:cxn modelId="{EB27E2B7-CE12-48EE-A02E-5C46AA94DA2D}" srcId="{62086B78-0288-4AE0-A406-DA38204411D3}" destId="{FF02578B-EBDA-4BE5-92E0-A189F66B0BE0}" srcOrd="0" destOrd="0" parTransId="{D5CCB8D2-EEA0-4F29-A096-93204E1A4953}" sibTransId="{2D3B6520-9B1C-4774-ADA6-3996A6322DB2}"/>
    <dgm:cxn modelId="{DEE4EDC9-1616-4601-8AD9-D9ED89D1008E}" type="presOf" srcId="{F0887146-29FD-465F-ACA6-79F1D5440AF7}" destId="{AB6E091D-538D-4A53-BBB8-24332A34E677}" srcOrd="0" destOrd="0" presId="urn:microsoft.com/office/officeart/2005/8/layout/radial1"/>
    <dgm:cxn modelId="{E49F57EF-46A7-4F2E-8B74-C58BCFCA3F56}" type="presOf" srcId="{FF02578B-EBDA-4BE5-92E0-A189F66B0BE0}" destId="{A3E30849-D395-49E9-B3C5-16AB09C9F866}" srcOrd="0" destOrd="0" presId="urn:microsoft.com/office/officeart/2005/8/layout/radial1"/>
    <dgm:cxn modelId="{84DB32F0-52F2-41B3-ACF3-E34977809939}" type="presOf" srcId="{62086B78-0288-4AE0-A406-DA38204411D3}" destId="{2CBA5D86-C482-4E2B-8A85-64985AC60FA9}" srcOrd="0" destOrd="0" presId="urn:microsoft.com/office/officeart/2005/8/layout/radial1"/>
    <dgm:cxn modelId="{79500D51-B123-4654-9FA6-35C8A59EB0E6}" type="presParOf" srcId="{2CBA5D86-C482-4E2B-8A85-64985AC60FA9}" destId="{A3E30849-D395-49E9-B3C5-16AB09C9F866}" srcOrd="0" destOrd="0" presId="urn:microsoft.com/office/officeart/2005/8/layout/radial1"/>
    <dgm:cxn modelId="{014EF596-8A0D-4EBE-A839-FA1BE8C83BA0}" type="presParOf" srcId="{2CBA5D86-C482-4E2B-8A85-64985AC60FA9}" destId="{AB6E091D-538D-4A53-BBB8-24332A34E677}" srcOrd="1" destOrd="0" presId="urn:microsoft.com/office/officeart/2005/8/layout/radial1"/>
    <dgm:cxn modelId="{AE3A5590-4DFC-4BF2-98CB-2CF5D3BE5BE3}" type="presParOf" srcId="{AB6E091D-538D-4A53-BBB8-24332A34E677}" destId="{40151AEB-5B3D-45D2-B015-059D2A828D0A}" srcOrd="0" destOrd="0" presId="urn:microsoft.com/office/officeart/2005/8/layout/radial1"/>
    <dgm:cxn modelId="{DCB9914A-B93A-411B-8D79-92B5290FFFD6}" type="presParOf" srcId="{2CBA5D86-C482-4E2B-8A85-64985AC60FA9}" destId="{F7F4B942-7433-4063-86D8-95D6D5BAAFF5}" srcOrd="2" destOrd="0" presId="urn:microsoft.com/office/officeart/2005/8/layout/radial1"/>
    <dgm:cxn modelId="{4B0A4B45-87AA-4936-9355-71B6F75BE30E}" type="presParOf" srcId="{2CBA5D86-C482-4E2B-8A85-64985AC60FA9}" destId="{5205F2EA-8EA4-4CAA-A50B-6B3FDCF05F99}" srcOrd="3" destOrd="0" presId="urn:microsoft.com/office/officeart/2005/8/layout/radial1"/>
    <dgm:cxn modelId="{0BCF9EAE-327D-4422-8EA3-BF2CD0D19291}" type="presParOf" srcId="{5205F2EA-8EA4-4CAA-A50B-6B3FDCF05F99}" destId="{5D595E2F-F6C6-4738-9208-FD9F19938C26}" srcOrd="0" destOrd="0" presId="urn:microsoft.com/office/officeart/2005/8/layout/radial1"/>
    <dgm:cxn modelId="{D616CB2F-9720-44BC-9535-A5B3B56EADAC}" type="presParOf" srcId="{2CBA5D86-C482-4E2B-8A85-64985AC60FA9}" destId="{90169A4F-5DEF-4C70-BE60-FD2C49A102DD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3B889-D8C8-4EBC-9C1E-997B1029FE45}">
      <dsp:nvSpPr>
        <dsp:cNvPr id="0" name=""/>
        <dsp:cNvSpPr/>
      </dsp:nvSpPr>
      <dsp:spPr>
        <a:xfrm rot="5400000">
          <a:off x="1302734" y="-145001"/>
          <a:ext cx="449328" cy="15993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C951A-BBA8-4C7B-99AE-3F81878C4D3E}">
      <dsp:nvSpPr>
        <dsp:cNvPr id="0" name=""/>
        <dsp:cNvSpPr/>
      </dsp:nvSpPr>
      <dsp:spPr>
        <a:xfrm>
          <a:off x="834984" y="484406"/>
          <a:ext cx="1562164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26 диссертационных советов</a:t>
          </a:r>
        </a:p>
      </dsp:txBody>
      <dsp:txXfrm>
        <a:off x="834984" y="484406"/>
        <a:ext cx="1562164" cy="591679"/>
      </dsp:txXfrm>
    </dsp:sp>
    <dsp:sp modelId="{C8EC2977-7954-4EEC-9AA9-3C1E5871128E}">
      <dsp:nvSpPr>
        <dsp:cNvPr id="0" name=""/>
        <dsp:cNvSpPr/>
      </dsp:nvSpPr>
      <dsp:spPr>
        <a:xfrm>
          <a:off x="2179161" y="241726"/>
          <a:ext cx="127358" cy="1273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C7DA5-6BAB-4180-B705-962118E043DA}">
      <dsp:nvSpPr>
        <dsp:cNvPr id="0" name=""/>
        <dsp:cNvSpPr/>
      </dsp:nvSpPr>
      <dsp:spPr>
        <a:xfrm rot="5400000">
          <a:off x="3042125" y="-364652"/>
          <a:ext cx="449328" cy="158128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36A3C-9BA9-4795-ACF4-B822629B9587}">
      <dsp:nvSpPr>
        <dsp:cNvPr id="0" name=""/>
        <dsp:cNvSpPr/>
      </dsp:nvSpPr>
      <dsp:spPr>
        <a:xfrm>
          <a:off x="2589806" y="280207"/>
          <a:ext cx="1201180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26 направлений подготовки</a:t>
          </a:r>
        </a:p>
      </dsp:txBody>
      <dsp:txXfrm>
        <a:off x="2589806" y="280207"/>
        <a:ext cx="1201180" cy="591679"/>
      </dsp:txXfrm>
    </dsp:sp>
    <dsp:sp modelId="{320AF150-7631-4FD9-85B7-7D52316474D7}">
      <dsp:nvSpPr>
        <dsp:cNvPr id="0" name=""/>
        <dsp:cNvSpPr/>
      </dsp:nvSpPr>
      <dsp:spPr>
        <a:xfrm>
          <a:off x="3909774" y="22518"/>
          <a:ext cx="127358" cy="1273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0E279-EFED-45CD-8E22-60B074791BD9}">
      <dsp:nvSpPr>
        <dsp:cNvPr id="0" name=""/>
        <dsp:cNvSpPr/>
      </dsp:nvSpPr>
      <dsp:spPr>
        <a:xfrm rot="5400000">
          <a:off x="4504461" y="-368308"/>
          <a:ext cx="449328" cy="121196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2EF1F-1804-44D9-AEE3-6154ACBF4EA6}">
      <dsp:nvSpPr>
        <dsp:cNvPr id="0" name=""/>
        <dsp:cNvSpPr/>
      </dsp:nvSpPr>
      <dsp:spPr>
        <a:xfrm>
          <a:off x="4327368" y="80439"/>
          <a:ext cx="924415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983 аспиранта</a:t>
          </a:r>
        </a:p>
      </dsp:txBody>
      <dsp:txXfrm>
        <a:off x="4327368" y="80439"/>
        <a:ext cx="924415" cy="5916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0849-D395-49E9-B3C5-16AB09C9F866}">
      <dsp:nvSpPr>
        <dsp:cNvPr id="0" name=""/>
        <dsp:cNvSpPr/>
      </dsp:nvSpPr>
      <dsp:spPr>
        <a:xfrm>
          <a:off x="464586" y="304589"/>
          <a:ext cx="543291" cy="483972"/>
        </a:xfrm>
        <a:prstGeom prst="ellipse">
          <a:avLst/>
        </a:prstGeom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Азия</a:t>
          </a:r>
        </a:p>
      </dsp:txBody>
      <dsp:txXfrm>
        <a:off x="544149" y="375465"/>
        <a:ext cx="384165" cy="342220"/>
      </dsp:txXfrm>
    </dsp:sp>
    <dsp:sp modelId="{ECF8F36A-7AA7-4DF0-BEBE-3C7D3138E837}">
      <dsp:nvSpPr>
        <dsp:cNvPr id="0" name=""/>
        <dsp:cNvSpPr/>
      </dsp:nvSpPr>
      <dsp:spPr>
        <a:xfrm rot="17564229">
          <a:off x="823121" y="289270"/>
          <a:ext cx="26457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6457" y="184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35688" y="307009"/>
        <a:ext cx="1322" cy="1322"/>
      </dsp:txXfrm>
    </dsp:sp>
    <dsp:sp modelId="{FBD3761D-C0B4-4390-9D15-AF29E801D2F7}">
      <dsp:nvSpPr>
        <dsp:cNvPr id="0" name=""/>
        <dsp:cNvSpPr/>
      </dsp:nvSpPr>
      <dsp:spPr>
        <a:xfrm>
          <a:off x="749120" y="6129"/>
          <a:ext cx="301037" cy="301037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3</a:t>
          </a:r>
        </a:p>
      </dsp:txBody>
      <dsp:txXfrm>
        <a:off x="793206" y="50215"/>
        <a:ext cx="212865" cy="212865"/>
      </dsp:txXfrm>
    </dsp:sp>
    <dsp:sp modelId="{43A07A4F-2A1D-40D8-A269-1CA17F1CC098}">
      <dsp:nvSpPr>
        <dsp:cNvPr id="0" name=""/>
        <dsp:cNvSpPr/>
      </dsp:nvSpPr>
      <dsp:spPr>
        <a:xfrm rot="10489176">
          <a:off x="963097" y="505636"/>
          <a:ext cx="43473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43473" y="184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983747" y="522949"/>
        <a:ext cx="2173" cy="2173"/>
      </dsp:txXfrm>
    </dsp:sp>
    <dsp:sp modelId="{8174EC41-0218-40AB-AEA2-97DA681DE30D}">
      <dsp:nvSpPr>
        <dsp:cNvPr id="0" name=""/>
        <dsp:cNvSpPr/>
      </dsp:nvSpPr>
      <dsp:spPr>
        <a:xfrm>
          <a:off x="962571" y="361889"/>
          <a:ext cx="301037" cy="30103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2</a:t>
          </a:r>
        </a:p>
      </dsp:txBody>
      <dsp:txXfrm>
        <a:off x="1006657" y="405975"/>
        <a:ext cx="212865" cy="212865"/>
      </dsp:txXfrm>
    </dsp:sp>
    <dsp:sp modelId="{AB6E091D-538D-4A53-BBB8-24332A34E677}">
      <dsp:nvSpPr>
        <dsp:cNvPr id="0" name=""/>
        <dsp:cNvSpPr/>
      </dsp:nvSpPr>
      <dsp:spPr>
        <a:xfrm rot="16200000">
          <a:off x="735944" y="769873"/>
          <a:ext cx="575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575" y="184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36217" y="788259"/>
        <a:ext cx="28" cy="28"/>
      </dsp:txXfrm>
    </dsp:sp>
    <dsp:sp modelId="{F7F4B942-7433-4063-86D8-95D6D5BAAFF5}">
      <dsp:nvSpPr>
        <dsp:cNvPr id="0" name=""/>
        <dsp:cNvSpPr/>
      </dsp:nvSpPr>
      <dsp:spPr>
        <a:xfrm>
          <a:off x="585713" y="787986"/>
          <a:ext cx="301037" cy="301037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72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629799" y="832072"/>
        <a:ext cx="212865" cy="212865"/>
      </dsp:txXfrm>
    </dsp:sp>
    <dsp:sp modelId="{5205F2EA-8EA4-4CAA-A50B-6B3FDCF05F99}">
      <dsp:nvSpPr>
        <dsp:cNvPr id="0" name=""/>
        <dsp:cNvSpPr/>
      </dsp:nvSpPr>
      <dsp:spPr>
        <a:xfrm rot="288765">
          <a:off x="465765" y="506020"/>
          <a:ext cx="14670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14670" y="184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2733" y="524054"/>
        <a:ext cx="733" cy="733"/>
      </dsp:txXfrm>
    </dsp:sp>
    <dsp:sp modelId="{90169A4F-5DEF-4C70-BE60-FD2C49A102DD}">
      <dsp:nvSpPr>
        <dsp:cNvPr id="0" name=""/>
        <dsp:cNvSpPr/>
      </dsp:nvSpPr>
      <dsp:spPr>
        <a:xfrm>
          <a:off x="179902" y="361888"/>
          <a:ext cx="301037" cy="301037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9</a:t>
          </a:r>
        </a:p>
      </dsp:txBody>
      <dsp:txXfrm>
        <a:off x="223988" y="405974"/>
        <a:ext cx="212865" cy="2128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0849-D395-49E9-B3C5-16AB09C9F866}">
      <dsp:nvSpPr>
        <dsp:cNvPr id="0" name=""/>
        <dsp:cNvSpPr/>
      </dsp:nvSpPr>
      <dsp:spPr>
        <a:xfrm>
          <a:off x="44" y="213600"/>
          <a:ext cx="834246" cy="500248"/>
        </a:xfrm>
        <a:prstGeom prst="ellipse">
          <a:avLst/>
        </a:prstGeom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solidFill>
                <a:schemeClr val="tx1"/>
              </a:solidFill>
            </a:rPr>
            <a:t>Ближний Восток</a:t>
          </a:r>
        </a:p>
      </dsp:txBody>
      <dsp:txXfrm>
        <a:off x="122216" y="286860"/>
        <a:ext cx="589902" cy="353728"/>
      </dsp:txXfrm>
    </dsp:sp>
    <dsp:sp modelId="{AB6E091D-538D-4A53-BBB8-24332A34E677}">
      <dsp:nvSpPr>
        <dsp:cNvPr id="0" name=""/>
        <dsp:cNvSpPr/>
      </dsp:nvSpPr>
      <dsp:spPr>
        <a:xfrm rot="12779800">
          <a:off x="666969" y="613038"/>
          <a:ext cx="36103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36103" y="246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684118" y="636745"/>
        <a:ext cx="1805" cy="1805"/>
      </dsp:txXfrm>
    </dsp:sp>
    <dsp:sp modelId="{F7F4B942-7433-4063-86D8-95D6D5BAAFF5}">
      <dsp:nvSpPr>
        <dsp:cNvPr id="0" name=""/>
        <dsp:cNvSpPr/>
      </dsp:nvSpPr>
      <dsp:spPr>
        <a:xfrm>
          <a:off x="648014" y="585909"/>
          <a:ext cx="228352" cy="203693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43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681455" y="615739"/>
        <a:ext cx="161470" cy="1440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DF629-E61D-4E10-955A-6AD941445C9A}">
      <dsp:nvSpPr>
        <dsp:cNvPr id="0" name=""/>
        <dsp:cNvSpPr/>
      </dsp:nvSpPr>
      <dsp:spPr>
        <a:xfrm>
          <a:off x="259974" y="-10862"/>
          <a:ext cx="5836026" cy="25283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+mn-lt"/>
            </a:rPr>
            <a:t>Консолидированный бюджет 8,7 млрд. руб </a:t>
          </a:r>
          <a:endParaRPr lang="ru-RU" sz="1200" b="1" kern="1200" dirty="0">
            <a:latin typeface="+mn-lt"/>
          </a:endParaRPr>
        </a:p>
      </dsp:txBody>
      <dsp:txXfrm>
        <a:off x="2158142" y="115556"/>
        <a:ext cx="2039691" cy="379257"/>
      </dsp:txXfrm>
    </dsp:sp>
    <dsp:sp modelId="{5F31611E-EA4C-4C36-B428-FC17944E9F0D}">
      <dsp:nvSpPr>
        <dsp:cNvPr id="0" name=""/>
        <dsp:cNvSpPr/>
      </dsp:nvSpPr>
      <dsp:spPr>
        <a:xfrm>
          <a:off x="1381297" y="478373"/>
          <a:ext cx="3539233" cy="1958331"/>
        </a:xfrm>
        <a:prstGeom prst="ellipse">
          <a:avLst/>
        </a:prstGeom>
        <a:solidFill>
          <a:schemeClr val="accent4">
            <a:hueOff val="-6254166"/>
            <a:satOff val="22212"/>
            <a:lumOff val="-7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Бюджет университета 5,44 млрд. руб.</a:t>
          </a:r>
        </a:p>
      </dsp:txBody>
      <dsp:txXfrm>
        <a:off x="2326272" y="600768"/>
        <a:ext cx="1649282" cy="367187"/>
      </dsp:txXfrm>
    </dsp:sp>
    <dsp:sp modelId="{2042301F-C445-404D-AFAC-380211071357}">
      <dsp:nvSpPr>
        <dsp:cNvPr id="0" name=""/>
        <dsp:cNvSpPr/>
      </dsp:nvSpPr>
      <dsp:spPr>
        <a:xfrm>
          <a:off x="2178974" y="1011046"/>
          <a:ext cx="2088286" cy="1481948"/>
        </a:xfrm>
        <a:prstGeom prst="ellipse">
          <a:avLst/>
        </a:prstGeom>
        <a:solidFill>
          <a:schemeClr val="accent4">
            <a:hueOff val="-12508332"/>
            <a:satOff val="44423"/>
            <a:lumOff val="-15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Капитализированный бюджет (бюджет программы развития)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0,9 млрд. руб.</a:t>
          </a:r>
        </a:p>
      </dsp:txBody>
      <dsp:txXfrm>
        <a:off x="2484797" y="1381533"/>
        <a:ext cx="1476641" cy="740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6A49D-9770-42B1-82A5-DAF8DBF8D79F}">
      <dsp:nvSpPr>
        <dsp:cNvPr id="0" name=""/>
        <dsp:cNvSpPr/>
      </dsp:nvSpPr>
      <dsp:spPr>
        <a:xfrm>
          <a:off x="0" y="0"/>
          <a:ext cx="30120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503E6-75F7-485E-8BF4-FB8A300F5D04}">
      <dsp:nvSpPr>
        <dsp:cNvPr id="0" name=""/>
        <dsp:cNvSpPr/>
      </dsp:nvSpPr>
      <dsp:spPr>
        <a:xfrm>
          <a:off x="0" y="0"/>
          <a:ext cx="602416" cy="264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В 2016 году:</a:t>
          </a:r>
        </a:p>
      </dsp:txBody>
      <dsp:txXfrm>
        <a:off x="0" y="0"/>
        <a:ext cx="602416" cy="2649298"/>
      </dsp:txXfrm>
    </dsp:sp>
    <dsp:sp modelId="{BD491E08-B759-4FBD-8CE1-AE2407A5AF3C}">
      <dsp:nvSpPr>
        <dsp:cNvPr id="0" name=""/>
        <dsp:cNvSpPr/>
      </dsp:nvSpPr>
      <dsp:spPr>
        <a:xfrm>
          <a:off x="647597" y="45276"/>
          <a:ext cx="2364482" cy="9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Научно-методическое и организационное сопровождение школьного и муниципального этапа </a:t>
          </a:r>
          <a:r>
            <a:rPr lang="ru-RU" sz="1100" b="1" kern="1200"/>
            <a:t>Всероссийской олимпиады школьников </a:t>
          </a:r>
          <a:r>
            <a:rPr lang="ru-RU" sz="1100" kern="1200"/>
            <a:t>в г. Ростове-на-Дону</a:t>
          </a:r>
          <a:endParaRPr lang="ru-RU" sz="1100" kern="1200" dirty="0"/>
        </a:p>
      </dsp:txBody>
      <dsp:txXfrm>
        <a:off x="647597" y="45276"/>
        <a:ext cx="2364482" cy="905521"/>
      </dsp:txXfrm>
    </dsp:sp>
    <dsp:sp modelId="{0885A191-52E9-4690-88AE-08590B1AD40D}">
      <dsp:nvSpPr>
        <dsp:cNvPr id="0" name=""/>
        <dsp:cNvSpPr/>
      </dsp:nvSpPr>
      <dsp:spPr>
        <a:xfrm>
          <a:off x="602416" y="950797"/>
          <a:ext cx="24096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3DEB9-EB2F-4369-BFAA-5176699C8C95}">
      <dsp:nvSpPr>
        <dsp:cNvPr id="0" name=""/>
        <dsp:cNvSpPr/>
      </dsp:nvSpPr>
      <dsp:spPr>
        <a:xfrm>
          <a:off x="647597" y="996073"/>
          <a:ext cx="2364482" cy="9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Краткосрочные проектные смены</a:t>
          </a:r>
          <a:r>
            <a:rPr lang="ru-RU" sz="1100" kern="1200"/>
            <a:t>, предусматривающие интенсивное погружение школьников в проектную научно-исследовательскую деятельность</a:t>
          </a:r>
          <a:endParaRPr lang="ru-RU" sz="1100" kern="1200" dirty="0"/>
        </a:p>
      </dsp:txBody>
      <dsp:txXfrm>
        <a:off x="647597" y="996073"/>
        <a:ext cx="2364482" cy="905521"/>
      </dsp:txXfrm>
    </dsp:sp>
    <dsp:sp modelId="{7B2A85D7-3615-4965-B9AE-31A3D350D359}">
      <dsp:nvSpPr>
        <dsp:cNvPr id="0" name=""/>
        <dsp:cNvSpPr/>
      </dsp:nvSpPr>
      <dsp:spPr>
        <a:xfrm>
          <a:off x="602416" y="1901595"/>
          <a:ext cx="24096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96D85-B3D2-49B9-9251-57A114A8FCDC}">
      <dsp:nvSpPr>
        <dsp:cNvPr id="0" name=""/>
        <dsp:cNvSpPr/>
      </dsp:nvSpPr>
      <dsp:spPr>
        <a:xfrm>
          <a:off x="647597" y="1946871"/>
          <a:ext cx="2364482" cy="65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Проект «150 культур Дона» </a:t>
          </a:r>
          <a:r>
            <a:rPr lang="ru-RU" sz="1100" kern="1200"/>
            <a:t>- 156 школ-участников</a:t>
          </a:r>
          <a:endParaRPr lang="ru-RU" sz="1100" kern="1200" dirty="0"/>
        </a:p>
      </dsp:txBody>
      <dsp:txXfrm>
        <a:off x="647597" y="1946871"/>
        <a:ext cx="2364482" cy="656095"/>
      </dsp:txXfrm>
    </dsp:sp>
    <dsp:sp modelId="{303D52EC-B28C-4195-8331-CA066AC1D742}">
      <dsp:nvSpPr>
        <dsp:cNvPr id="0" name=""/>
        <dsp:cNvSpPr/>
      </dsp:nvSpPr>
      <dsp:spPr>
        <a:xfrm>
          <a:off x="602416" y="2602967"/>
          <a:ext cx="24096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AC5D7-FC41-4458-883C-89728A9C1141}">
      <dsp:nvSpPr>
        <dsp:cNvPr id="0" name=""/>
        <dsp:cNvSpPr/>
      </dsp:nvSpPr>
      <dsp:spPr>
        <a:xfrm>
          <a:off x="-2909850" y="-448321"/>
          <a:ext cx="3471769" cy="3471769"/>
        </a:xfrm>
        <a:prstGeom prst="blockArc">
          <a:avLst>
            <a:gd name="adj1" fmla="val 18900000"/>
            <a:gd name="adj2" fmla="val 2700000"/>
            <a:gd name="adj3" fmla="val 622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75858-640A-4929-AF1E-B07C7B6892EA}">
      <dsp:nvSpPr>
        <dsp:cNvPr id="0" name=""/>
        <dsp:cNvSpPr/>
      </dsp:nvSpPr>
      <dsp:spPr>
        <a:xfrm>
          <a:off x="361292" y="257512"/>
          <a:ext cx="3050670" cy="51502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80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Программы основного общего и среднего общего образования</a:t>
          </a:r>
        </a:p>
      </dsp:txBody>
      <dsp:txXfrm>
        <a:off x="361292" y="257512"/>
        <a:ext cx="3050670" cy="515025"/>
      </dsp:txXfrm>
    </dsp:sp>
    <dsp:sp modelId="{09449988-01BE-4358-AD8A-920CE53BBCB7}">
      <dsp:nvSpPr>
        <dsp:cNvPr id="0" name=""/>
        <dsp:cNvSpPr/>
      </dsp:nvSpPr>
      <dsp:spPr>
        <a:xfrm>
          <a:off x="39402" y="193134"/>
          <a:ext cx="643781" cy="643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FE877-4B15-4D17-9D26-5DCE24C84CAB}">
      <dsp:nvSpPr>
        <dsp:cNvPr id="0" name=""/>
        <dsp:cNvSpPr/>
      </dsp:nvSpPr>
      <dsp:spPr>
        <a:xfrm>
          <a:off x="548504" y="922101"/>
          <a:ext cx="2863459" cy="73092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334629"/>
                <a:satOff val="14082"/>
                <a:lumOff val="27815"/>
                <a:alphaOff val="0"/>
                <a:shade val="85000"/>
                <a:satMod val="130000"/>
              </a:schemeClr>
            </a:gs>
            <a:gs pos="34000">
              <a:schemeClr val="accent5">
                <a:shade val="50000"/>
                <a:hueOff val="-334629"/>
                <a:satOff val="14082"/>
                <a:lumOff val="27815"/>
                <a:alphaOff val="0"/>
                <a:shade val="87000"/>
                <a:satMod val="125000"/>
              </a:schemeClr>
            </a:gs>
            <a:gs pos="70000">
              <a:schemeClr val="accent5">
                <a:shade val="50000"/>
                <a:hueOff val="-334629"/>
                <a:satOff val="14082"/>
                <a:lumOff val="2781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shade val="50000"/>
                <a:hueOff val="-334629"/>
                <a:satOff val="14082"/>
                <a:lumOff val="2781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80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профиля углубленной подготовки: </a:t>
          </a:r>
          <a:r>
            <a:rPr lang="ru-RU" sz="1200" kern="1200" dirty="0"/>
            <a:t>физико-математический, естественнонаучный,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/>
            <a:t>социально-гуманитарный </a:t>
          </a:r>
        </a:p>
      </dsp:txBody>
      <dsp:txXfrm>
        <a:off x="548504" y="922101"/>
        <a:ext cx="2863459" cy="730923"/>
      </dsp:txXfrm>
    </dsp:sp>
    <dsp:sp modelId="{9B0FFD09-889B-43CD-A7D3-5FE537C2BA62}">
      <dsp:nvSpPr>
        <dsp:cNvPr id="0" name=""/>
        <dsp:cNvSpPr/>
      </dsp:nvSpPr>
      <dsp:spPr>
        <a:xfrm>
          <a:off x="226613" y="965672"/>
          <a:ext cx="643781" cy="643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-334629"/>
              <a:satOff val="14082"/>
              <a:lumOff val="278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2E7C2-6CBB-4D77-B305-6F0E99EECB96}">
      <dsp:nvSpPr>
        <dsp:cNvPr id="0" name=""/>
        <dsp:cNvSpPr/>
      </dsp:nvSpPr>
      <dsp:spPr>
        <a:xfrm>
          <a:off x="361292" y="1802588"/>
          <a:ext cx="3050670" cy="51502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334629"/>
                <a:satOff val="14082"/>
                <a:lumOff val="27815"/>
                <a:alphaOff val="0"/>
                <a:shade val="85000"/>
                <a:satMod val="130000"/>
              </a:schemeClr>
            </a:gs>
            <a:gs pos="34000">
              <a:schemeClr val="accent5">
                <a:shade val="50000"/>
                <a:hueOff val="-334629"/>
                <a:satOff val="14082"/>
                <a:lumOff val="27815"/>
                <a:alphaOff val="0"/>
                <a:shade val="87000"/>
                <a:satMod val="125000"/>
              </a:schemeClr>
            </a:gs>
            <a:gs pos="70000">
              <a:schemeClr val="accent5">
                <a:shade val="50000"/>
                <a:hueOff val="-334629"/>
                <a:satOff val="14082"/>
                <a:lumOff val="2781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shade val="50000"/>
                <a:hueOff val="-334629"/>
                <a:satOff val="14082"/>
                <a:lumOff val="2781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80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58 лицеистов по итогам первого года приема</a:t>
          </a:r>
        </a:p>
      </dsp:txBody>
      <dsp:txXfrm>
        <a:off x="361292" y="1802588"/>
        <a:ext cx="3050670" cy="515025"/>
      </dsp:txXfrm>
    </dsp:sp>
    <dsp:sp modelId="{A120FBBD-C69B-4FA1-9765-63E96FB4F2F7}">
      <dsp:nvSpPr>
        <dsp:cNvPr id="0" name=""/>
        <dsp:cNvSpPr/>
      </dsp:nvSpPr>
      <dsp:spPr>
        <a:xfrm>
          <a:off x="39402" y="1738210"/>
          <a:ext cx="643781" cy="643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-334629"/>
              <a:satOff val="14082"/>
              <a:lumOff val="278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7124-71EE-4379-BBAD-7D72386802CA}">
      <dsp:nvSpPr>
        <dsp:cNvPr id="0" name=""/>
        <dsp:cNvSpPr/>
      </dsp:nvSpPr>
      <dsp:spPr>
        <a:xfrm>
          <a:off x="822626" y="0"/>
          <a:ext cx="1428820" cy="13195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14D96-1434-4380-8D97-639F29E58297}">
      <dsp:nvSpPr>
        <dsp:cNvPr id="0" name=""/>
        <dsp:cNvSpPr/>
      </dsp:nvSpPr>
      <dsp:spPr>
        <a:xfrm>
          <a:off x="1066831" y="476399"/>
          <a:ext cx="937436" cy="36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6 специальностей СПО</a:t>
          </a:r>
        </a:p>
      </dsp:txBody>
      <dsp:txXfrm>
        <a:off x="1066831" y="476399"/>
        <a:ext cx="937436" cy="366482"/>
      </dsp:txXfrm>
    </dsp:sp>
    <dsp:sp modelId="{92BBB79A-7735-4882-84C7-B1DBE57C1466}">
      <dsp:nvSpPr>
        <dsp:cNvPr id="0" name=""/>
        <dsp:cNvSpPr/>
      </dsp:nvSpPr>
      <dsp:spPr>
        <a:xfrm>
          <a:off x="510913" y="758182"/>
          <a:ext cx="1319354" cy="13195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42D11-C710-4C54-9161-511BFEA1A24C}">
      <dsp:nvSpPr>
        <dsp:cNvPr id="0" name=""/>
        <dsp:cNvSpPr/>
      </dsp:nvSpPr>
      <dsp:spPr>
        <a:xfrm>
          <a:off x="667389" y="1240777"/>
          <a:ext cx="1006402" cy="36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475 обучающихся</a:t>
          </a:r>
        </a:p>
      </dsp:txBody>
      <dsp:txXfrm>
        <a:off x="667389" y="1240777"/>
        <a:ext cx="1006402" cy="366482"/>
      </dsp:txXfrm>
    </dsp:sp>
    <dsp:sp modelId="{BAEB6999-088C-43D5-BB72-6EDB0F4FD4B1}">
      <dsp:nvSpPr>
        <dsp:cNvPr id="0" name=""/>
        <dsp:cNvSpPr/>
      </dsp:nvSpPr>
      <dsp:spPr>
        <a:xfrm>
          <a:off x="971263" y="1607094"/>
          <a:ext cx="1133529" cy="11339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72AFC-8478-476C-BB57-386751741EA9}">
      <dsp:nvSpPr>
        <dsp:cNvPr id="0" name=""/>
        <dsp:cNvSpPr/>
      </dsp:nvSpPr>
      <dsp:spPr>
        <a:xfrm>
          <a:off x="1170714" y="2002631"/>
          <a:ext cx="733139" cy="36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124 выпускника 2016 года</a:t>
          </a:r>
        </a:p>
      </dsp:txBody>
      <dsp:txXfrm>
        <a:off x="1170714" y="2002631"/>
        <a:ext cx="733139" cy="366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595FA-9E55-4264-BB3E-AE63A44635A6}">
      <dsp:nvSpPr>
        <dsp:cNvPr id="0" name=""/>
        <dsp:cNvSpPr/>
      </dsp:nvSpPr>
      <dsp:spPr>
        <a:xfrm rot="5400000">
          <a:off x="4773159" y="-2520823"/>
          <a:ext cx="1515622" cy="67276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latin typeface="Cambria" pitchFamily="18" charset="0"/>
            </a:rPr>
            <a:t>Реализован новый вариант англоязычного сайта ЮФУ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latin typeface="Cambria" pitchFamily="18" charset="0"/>
            </a:rPr>
            <a:t>Показатели успеваемости рейтинга студентов интегрированы с учетной системой «1С:Университет</a:t>
          </a:r>
          <a:r>
            <a:rPr lang="en-US" sz="1300" b="1" kern="1200" dirty="0">
              <a:latin typeface="Cambria" pitchFamily="18" charset="0"/>
            </a:rPr>
            <a:t> </a:t>
          </a:r>
          <a:r>
            <a:rPr lang="ru-RU" sz="1300" b="1" kern="1200" dirty="0" err="1">
              <a:latin typeface="Cambria" pitchFamily="18" charset="0"/>
            </a:rPr>
            <a:t>Проф</a:t>
          </a:r>
          <a:r>
            <a:rPr lang="ru-RU" sz="1300" b="1" kern="1200" dirty="0">
              <a:latin typeface="Cambria" pitchFamily="18" charset="0"/>
            </a:rPr>
            <a:t> ЮФУ»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latin typeface="Cambria" pitchFamily="18" charset="0"/>
            </a:rPr>
            <a:t>Создана и введена в эксплуатацию новая система рейтинга научно-педагогических работников университета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latin typeface="Cambria" pitchFamily="18" charset="0"/>
            </a:rPr>
            <a:t>Реализован механизм ведения классификатора в учётной системе «1С:Зарплата и кадры»</a:t>
          </a:r>
        </a:p>
      </dsp:txBody>
      <dsp:txXfrm rot="-5400000">
        <a:off x="2167150" y="159173"/>
        <a:ext cx="6653655" cy="1367648"/>
      </dsp:txXfrm>
    </dsp:sp>
    <dsp:sp modelId="{3CD115F2-9141-4314-8CD2-C827B510727B}">
      <dsp:nvSpPr>
        <dsp:cNvPr id="0" name=""/>
        <dsp:cNvSpPr/>
      </dsp:nvSpPr>
      <dsp:spPr>
        <a:xfrm>
          <a:off x="636" y="2546"/>
          <a:ext cx="2166513" cy="1680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Cambria" pitchFamily="18" charset="0"/>
            </a:rPr>
            <a:t>Веб-сервисы и системы</a:t>
          </a:r>
        </a:p>
      </dsp:txBody>
      <dsp:txXfrm>
        <a:off x="82691" y="84601"/>
        <a:ext cx="2002403" cy="1516792"/>
      </dsp:txXfrm>
    </dsp:sp>
    <dsp:sp modelId="{E75FCAE6-B77E-41B8-8672-F470EBE26CDA}">
      <dsp:nvSpPr>
        <dsp:cNvPr id="0" name=""/>
        <dsp:cNvSpPr/>
      </dsp:nvSpPr>
      <dsp:spPr>
        <a:xfrm rot="5400000">
          <a:off x="4783181" y="-755876"/>
          <a:ext cx="1498114" cy="67276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latin typeface="Cambria" pitchFamily="18" charset="0"/>
            </a:rPr>
            <a:t>Система централизованного администрирования, управления и контроля программным и аппаратным обеспечением масштабирована на все подразделения университета в г. Ростове-на-Дону и г. Таганроге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latin typeface="Cambria" pitchFamily="18" charset="0"/>
            </a:rPr>
            <a:t>Проведена инвентаризация и сверка с подразделениями телефонных номеров и договоров на услуги связи.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latin typeface="Cambria" pitchFamily="18" charset="0"/>
            </a:rPr>
            <a:t>Оптимизировано количество телефонных номеров и телефонных линий (в общей сложности сокращено более 150 телефонных линий), что позволило снизить в очередном году объем абонентской платы на 1,1 млн руб. в год</a:t>
          </a:r>
        </a:p>
      </dsp:txBody>
      <dsp:txXfrm rot="-5400000">
        <a:off x="2168417" y="1932020"/>
        <a:ext cx="6654510" cy="1351850"/>
      </dsp:txXfrm>
    </dsp:sp>
    <dsp:sp modelId="{B56473BA-6D3B-4365-866F-1A826FC1FD43}">
      <dsp:nvSpPr>
        <dsp:cNvPr id="0" name=""/>
        <dsp:cNvSpPr/>
      </dsp:nvSpPr>
      <dsp:spPr>
        <a:xfrm>
          <a:off x="636" y="1767493"/>
          <a:ext cx="2167781" cy="1680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Cambria" pitchFamily="18" charset="0"/>
            </a:rPr>
            <a:t>Управление ИТ-инфраструктурой и телекоммуникации</a:t>
          </a:r>
        </a:p>
      </dsp:txBody>
      <dsp:txXfrm>
        <a:off x="82691" y="1849548"/>
        <a:ext cx="2003671" cy="1516792"/>
      </dsp:txXfrm>
    </dsp:sp>
    <dsp:sp modelId="{01960831-8FE3-4947-8067-9265B88AAE65}">
      <dsp:nvSpPr>
        <dsp:cNvPr id="0" name=""/>
        <dsp:cNvSpPr/>
      </dsp:nvSpPr>
      <dsp:spPr>
        <a:xfrm rot="5400000">
          <a:off x="4877418" y="1051599"/>
          <a:ext cx="1344721" cy="6686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latin typeface="Cambria" pitchFamily="18" charset="0"/>
            </a:rPr>
            <a:t>Создано </a:t>
          </a:r>
          <a:r>
            <a:rPr lang="en-US" sz="1300" b="1" kern="1200" dirty="0">
              <a:latin typeface="Cambria" pitchFamily="18" charset="0"/>
            </a:rPr>
            <a:t>~100</a:t>
          </a:r>
          <a:r>
            <a:rPr lang="ru-RU" sz="1300" b="1" kern="1200" dirty="0">
              <a:latin typeface="Cambria" pitchFamily="18" charset="0"/>
            </a:rPr>
            <a:t> портов в  корпусах университета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latin typeface="Cambria" pitchFamily="18" charset="0"/>
            </a:rPr>
            <a:t>Создан сегмент СКС в корпусе по адресу: Ростов-н/Д, ул. Стачки, 200/1, корп.1</a:t>
          </a:r>
        </a:p>
      </dsp:txBody>
      <dsp:txXfrm rot="-5400000">
        <a:off x="2206365" y="3788296"/>
        <a:ext cx="6621183" cy="1213433"/>
      </dsp:txXfrm>
    </dsp:sp>
    <dsp:sp modelId="{9D59CCED-B682-4823-A6E6-0C9E58798211}">
      <dsp:nvSpPr>
        <dsp:cNvPr id="0" name=""/>
        <dsp:cNvSpPr/>
      </dsp:nvSpPr>
      <dsp:spPr>
        <a:xfrm>
          <a:off x="636" y="3532441"/>
          <a:ext cx="2205729" cy="1680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Cambria" pitchFamily="18" charset="0"/>
            </a:rPr>
            <a:t>Структурированные кабельные сети</a:t>
          </a:r>
        </a:p>
      </dsp:txBody>
      <dsp:txXfrm>
        <a:off x="82691" y="3614496"/>
        <a:ext cx="2041619" cy="1516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0849-D395-49E9-B3C5-16AB09C9F866}">
      <dsp:nvSpPr>
        <dsp:cNvPr id="0" name=""/>
        <dsp:cNvSpPr/>
      </dsp:nvSpPr>
      <dsp:spPr>
        <a:xfrm>
          <a:off x="360603" y="327189"/>
          <a:ext cx="857281" cy="578215"/>
        </a:xfrm>
        <a:prstGeom prst="ellipse">
          <a:avLst/>
        </a:prstGeom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</a:rPr>
            <a:t>Европа</a:t>
          </a:r>
        </a:p>
      </dsp:txBody>
      <dsp:txXfrm>
        <a:off x="486149" y="411867"/>
        <a:ext cx="606189" cy="408859"/>
      </dsp:txXfrm>
    </dsp:sp>
    <dsp:sp modelId="{4B62AA0D-AD4A-45CA-A175-0D0B92B22438}">
      <dsp:nvSpPr>
        <dsp:cNvPr id="0" name=""/>
        <dsp:cNvSpPr/>
      </dsp:nvSpPr>
      <dsp:spPr>
        <a:xfrm rot="6288170">
          <a:off x="861567" y="314543"/>
          <a:ext cx="4607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4607" y="193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863755" y="333787"/>
        <a:ext cx="230" cy="230"/>
      </dsp:txXfrm>
    </dsp:sp>
    <dsp:sp modelId="{397782D9-149B-4A92-A25C-DFB22A8354D8}">
      <dsp:nvSpPr>
        <dsp:cNvPr id="0" name=""/>
        <dsp:cNvSpPr/>
      </dsp:nvSpPr>
      <dsp:spPr>
        <a:xfrm>
          <a:off x="736888" y="2226"/>
          <a:ext cx="339537" cy="339537"/>
        </a:xfrm>
        <a:prstGeom prst="ellipse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9</a:t>
          </a:r>
        </a:p>
      </dsp:txBody>
      <dsp:txXfrm>
        <a:off x="786612" y="51950"/>
        <a:ext cx="240089" cy="240089"/>
      </dsp:txXfrm>
    </dsp:sp>
    <dsp:sp modelId="{ECF8F36A-7AA7-4DF0-BEBE-3C7D3138E837}">
      <dsp:nvSpPr>
        <dsp:cNvPr id="0" name=""/>
        <dsp:cNvSpPr/>
      </dsp:nvSpPr>
      <dsp:spPr>
        <a:xfrm rot="10844777">
          <a:off x="1188616" y="602329"/>
          <a:ext cx="29189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29189" y="193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1202481" y="620959"/>
        <a:ext cx="1459" cy="1459"/>
      </dsp:txXfrm>
    </dsp:sp>
    <dsp:sp modelId="{FBD3761D-C0B4-4390-9D15-AF29E801D2F7}">
      <dsp:nvSpPr>
        <dsp:cNvPr id="0" name=""/>
        <dsp:cNvSpPr/>
      </dsp:nvSpPr>
      <dsp:spPr>
        <a:xfrm>
          <a:off x="1188603" y="453941"/>
          <a:ext cx="339537" cy="339537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35</a:t>
          </a:r>
        </a:p>
      </dsp:txBody>
      <dsp:txXfrm>
        <a:off x="1238327" y="503665"/>
        <a:ext cx="240089" cy="240089"/>
      </dsp:txXfrm>
    </dsp:sp>
    <dsp:sp modelId="{43A07A4F-2A1D-40D8-A269-1CA17F1CC098}">
      <dsp:nvSpPr>
        <dsp:cNvPr id="0" name=""/>
        <dsp:cNvSpPr/>
      </dsp:nvSpPr>
      <dsp:spPr>
        <a:xfrm rot="13317113">
          <a:off x="999319" y="810095"/>
          <a:ext cx="54120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54120" y="193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1025027" y="828101"/>
        <a:ext cx="2706" cy="2706"/>
      </dsp:txXfrm>
    </dsp:sp>
    <dsp:sp modelId="{8174EC41-0218-40AB-AEA2-97DA681DE30D}">
      <dsp:nvSpPr>
        <dsp:cNvPr id="0" name=""/>
        <dsp:cNvSpPr/>
      </dsp:nvSpPr>
      <dsp:spPr>
        <a:xfrm>
          <a:off x="962744" y="755087"/>
          <a:ext cx="339537" cy="33953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35</a:t>
          </a:r>
        </a:p>
      </dsp:txBody>
      <dsp:txXfrm>
        <a:off x="1012468" y="804811"/>
        <a:ext cx="240089" cy="240089"/>
      </dsp:txXfrm>
    </dsp:sp>
    <dsp:sp modelId="{AB6E091D-538D-4A53-BBB8-24332A34E677}">
      <dsp:nvSpPr>
        <dsp:cNvPr id="0" name=""/>
        <dsp:cNvSpPr/>
      </dsp:nvSpPr>
      <dsp:spPr>
        <a:xfrm rot="18822780">
          <a:off x="552302" y="829038"/>
          <a:ext cx="30080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30080" y="193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66590" y="847646"/>
        <a:ext cx="1504" cy="1504"/>
      </dsp:txXfrm>
    </dsp:sp>
    <dsp:sp modelId="{F7F4B942-7433-4063-86D8-95D6D5BAAFF5}">
      <dsp:nvSpPr>
        <dsp:cNvPr id="0" name=""/>
        <dsp:cNvSpPr/>
      </dsp:nvSpPr>
      <dsp:spPr>
        <a:xfrm>
          <a:off x="290649" y="790468"/>
          <a:ext cx="339537" cy="339537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309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40373" y="840192"/>
        <a:ext cx="240089" cy="240089"/>
      </dsp:txXfrm>
    </dsp:sp>
    <dsp:sp modelId="{5205F2EA-8EA4-4CAA-A50B-6B3FDCF05F99}">
      <dsp:nvSpPr>
        <dsp:cNvPr id="0" name=""/>
        <dsp:cNvSpPr/>
      </dsp:nvSpPr>
      <dsp:spPr>
        <a:xfrm rot="21238718">
          <a:off x="365615" y="639047"/>
          <a:ext cx="48833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48833" y="193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88811" y="657185"/>
        <a:ext cx="2441" cy="2441"/>
      </dsp:txXfrm>
    </dsp:sp>
    <dsp:sp modelId="{90169A4F-5DEF-4C70-BE60-FD2C49A102DD}">
      <dsp:nvSpPr>
        <dsp:cNvPr id="0" name=""/>
        <dsp:cNvSpPr/>
      </dsp:nvSpPr>
      <dsp:spPr>
        <a:xfrm>
          <a:off x="75713" y="503884"/>
          <a:ext cx="339537" cy="339537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290</a:t>
          </a:r>
        </a:p>
      </dsp:txBody>
      <dsp:txXfrm>
        <a:off x="125437" y="553608"/>
        <a:ext cx="240089" cy="2400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0849-D395-49E9-B3C5-16AB09C9F866}">
      <dsp:nvSpPr>
        <dsp:cNvPr id="0" name=""/>
        <dsp:cNvSpPr/>
      </dsp:nvSpPr>
      <dsp:spPr>
        <a:xfrm>
          <a:off x="316852" y="435419"/>
          <a:ext cx="1053061" cy="625533"/>
        </a:xfrm>
        <a:prstGeom prst="ellipse">
          <a:avLst/>
        </a:prstGeom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Северная Америка</a:t>
          </a:r>
        </a:p>
      </dsp:txBody>
      <dsp:txXfrm>
        <a:off x="471069" y="527026"/>
        <a:ext cx="744627" cy="442319"/>
      </dsp:txXfrm>
    </dsp:sp>
    <dsp:sp modelId="{ECF8F36A-7AA7-4DF0-BEBE-3C7D3138E837}">
      <dsp:nvSpPr>
        <dsp:cNvPr id="0" name=""/>
        <dsp:cNvSpPr/>
      </dsp:nvSpPr>
      <dsp:spPr>
        <a:xfrm rot="5296932">
          <a:off x="810431" y="437654"/>
          <a:ext cx="48603" cy="44212"/>
        </a:xfrm>
        <a:custGeom>
          <a:avLst/>
          <a:gdLst/>
          <a:ahLst/>
          <a:cxnLst/>
          <a:rect l="0" t="0" r="0" b="0"/>
          <a:pathLst>
            <a:path>
              <a:moveTo>
                <a:pt x="0" y="22106"/>
              </a:moveTo>
              <a:lnTo>
                <a:pt x="48603" y="221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33518" y="458545"/>
        <a:ext cx="2430" cy="2430"/>
      </dsp:txXfrm>
    </dsp:sp>
    <dsp:sp modelId="{FBD3761D-C0B4-4390-9D15-AF29E801D2F7}">
      <dsp:nvSpPr>
        <dsp:cNvPr id="0" name=""/>
        <dsp:cNvSpPr/>
      </dsp:nvSpPr>
      <dsp:spPr>
        <a:xfrm>
          <a:off x="623006" y="71599"/>
          <a:ext cx="412544" cy="412544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4</a:t>
          </a:r>
        </a:p>
      </dsp:txBody>
      <dsp:txXfrm>
        <a:off x="683422" y="132015"/>
        <a:ext cx="291712" cy="291712"/>
      </dsp:txXfrm>
    </dsp:sp>
    <dsp:sp modelId="{AB6E091D-538D-4A53-BBB8-24332A34E677}">
      <dsp:nvSpPr>
        <dsp:cNvPr id="0" name=""/>
        <dsp:cNvSpPr/>
      </dsp:nvSpPr>
      <dsp:spPr>
        <a:xfrm rot="12456936">
          <a:off x="1221373" y="928576"/>
          <a:ext cx="18187" cy="44212"/>
        </a:xfrm>
        <a:custGeom>
          <a:avLst/>
          <a:gdLst/>
          <a:ahLst/>
          <a:cxnLst/>
          <a:rect l="0" t="0" r="0" b="0"/>
          <a:pathLst>
            <a:path>
              <a:moveTo>
                <a:pt x="0" y="22106"/>
              </a:moveTo>
              <a:lnTo>
                <a:pt x="18187" y="221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1230012" y="950228"/>
        <a:ext cx="909" cy="909"/>
      </dsp:txXfrm>
    </dsp:sp>
    <dsp:sp modelId="{F7F4B942-7433-4063-86D8-95D6D5BAAFF5}">
      <dsp:nvSpPr>
        <dsp:cNvPr id="0" name=""/>
        <dsp:cNvSpPr/>
      </dsp:nvSpPr>
      <dsp:spPr>
        <a:xfrm>
          <a:off x="1195166" y="858331"/>
          <a:ext cx="398159" cy="356059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14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253475" y="910475"/>
        <a:ext cx="281541" cy="251771"/>
      </dsp:txXfrm>
    </dsp:sp>
    <dsp:sp modelId="{5205F2EA-8EA4-4CAA-A50B-6B3FDCF05F99}">
      <dsp:nvSpPr>
        <dsp:cNvPr id="0" name=""/>
        <dsp:cNvSpPr/>
      </dsp:nvSpPr>
      <dsp:spPr>
        <a:xfrm rot="20073528">
          <a:off x="427972" y="901964"/>
          <a:ext cx="91372" cy="44212"/>
        </a:xfrm>
        <a:custGeom>
          <a:avLst/>
          <a:gdLst/>
          <a:ahLst/>
          <a:cxnLst/>
          <a:rect l="0" t="0" r="0" b="0"/>
          <a:pathLst>
            <a:path>
              <a:moveTo>
                <a:pt x="0" y="22106"/>
              </a:moveTo>
              <a:lnTo>
                <a:pt x="91372" y="221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1374" y="921786"/>
        <a:ext cx="4568" cy="4568"/>
      </dsp:txXfrm>
    </dsp:sp>
    <dsp:sp modelId="{90169A4F-5DEF-4C70-BE60-FD2C49A102DD}">
      <dsp:nvSpPr>
        <dsp:cNvPr id="0" name=""/>
        <dsp:cNvSpPr/>
      </dsp:nvSpPr>
      <dsp:spPr>
        <a:xfrm>
          <a:off x="122372" y="786783"/>
          <a:ext cx="412544" cy="412544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4</a:t>
          </a:r>
        </a:p>
      </dsp:txBody>
      <dsp:txXfrm>
        <a:off x="182788" y="847199"/>
        <a:ext cx="291712" cy="2917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0849-D395-49E9-B3C5-16AB09C9F866}">
      <dsp:nvSpPr>
        <dsp:cNvPr id="0" name=""/>
        <dsp:cNvSpPr/>
      </dsp:nvSpPr>
      <dsp:spPr>
        <a:xfrm>
          <a:off x="393445" y="70925"/>
          <a:ext cx="934148" cy="685919"/>
        </a:xfrm>
        <a:prstGeom prst="ellipse">
          <a:avLst/>
        </a:prstGeom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Африка</a:t>
          </a:r>
        </a:p>
      </dsp:txBody>
      <dsp:txXfrm>
        <a:off x="530248" y="171376"/>
        <a:ext cx="660542" cy="4850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0849-D395-49E9-B3C5-16AB09C9F866}">
      <dsp:nvSpPr>
        <dsp:cNvPr id="0" name=""/>
        <dsp:cNvSpPr/>
      </dsp:nvSpPr>
      <dsp:spPr>
        <a:xfrm>
          <a:off x="488179" y="339309"/>
          <a:ext cx="846388" cy="490134"/>
        </a:xfrm>
        <a:prstGeom prst="ellipse">
          <a:avLst/>
        </a:prstGeom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Южная Америка</a:t>
          </a:r>
        </a:p>
      </dsp:txBody>
      <dsp:txXfrm>
        <a:off x="612130" y="411087"/>
        <a:ext cx="598486" cy="346578"/>
      </dsp:txXfrm>
    </dsp:sp>
    <dsp:sp modelId="{AB6E091D-538D-4A53-BBB8-24332A34E677}">
      <dsp:nvSpPr>
        <dsp:cNvPr id="0" name=""/>
        <dsp:cNvSpPr/>
      </dsp:nvSpPr>
      <dsp:spPr>
        <a:xfrm rot="15626502">
          <a:off x="866140" y="318829"/>
          <a:ext cx="7138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7138" y="181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869531" y="336767"/>
        <a:ext cx="356" cy="356"/>
      </dsp:txXfrm>
    </dsp:sp>
    <dsp:sp modelId="{F7F4B942-7433-4063-86D8-95D6D5BAAFF5}">
      <dsp:nvSpPr>
        <dsp:cNvPr id="0" name=""/>
        <dsp:cNvSpPr/>
      </dsp:nvSpPr>
      <dsp:spPr>
        <a:xfrm>
          <a:off x="702902" y="71611"/>
          <a:ext cx="288598" cy="263342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13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45166" y="110177"/>
        <a:ext cx="204070" cy="186210"/>
      </dsp:txXfrm>
    </dsp:sp>
    <dsp:sp modelId="{5205F2EA-8EA4-4CAA-A50B-6B3FDCF05F99}">
      <dsp:nvSpPr>
        <dsp:cNvPr id="0" name=""/>
        <dsp:cNvSpPr/>
      </dsp:nvSpPr>
      <dsp:spPr>
        <a:xfrm rot="16562738">
          <a:off x="867245" y="790613"/>
          <a:ext cx="40734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40734" y="181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86594" y="807711"/>
        <a:ext cx="2036" cy="2036"/>
      </dsp:txXfrm>
    </dsp:sp>
    <dsp:sp modelId="{90169A4F-5DEF-4C70-BE60-FD2C49A102DD}">
      <dsp:nvSpPr>
        <dsp:cNvPr id="0" name=""/>
        <dsp:cNvSpPr/>
      </dsp:nvSpPr>
      <dsp:spPr>
        <a:xfrm>
          <a:off x="702908" y="787535"/>
          <a:ext cx="338091" cy="338091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2</a:t>
          </a:r>
        </a:p>
      </dsp:txBody>
      <dsp:txXfrm>
        <a:off x="752420" y="837047"/>
        <a:ext cx="239067" cy="239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0.27571</cdr:x>
      <cdr:y>0.83298</cdr:y>
    </cdr:from>
    <cdr:to>
      <cdr:x>0.48807</cdr:x>
      <cdr:y>0.96094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4620" y="2583950"/>
          <a:ext cx="1551731" cy="396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chemeClr val="bg1"/>
              </a:solidFill>
            </a:rPr>
            <a:t>Банк </a:t>
          </a:r>
          <a:br>
            <a:rPr lang="en-US" sz="1050" b="1" dirty="0">
              <a:solidFill>
                <a:schemeClr val="bg1"/>
              </a:solidFill>
            </a:rPr>
          </a:br>
          <a:r>
            <a:rPr lang="ru-RU" sz="1050" b="1" dirty="0">
              <a:solidFill>
                <a:schemeClr val="bg1"/>
              </a:solidFill>
            </a:rPr>
            <a:t>«Центр-Инвест» </a:t>
          </a:r>
        </a:p>
      </cdr:txBody>
    </cdr:sp>
  </cdr:relSizeAnchor>
  <cdr:relSizeAnchor xmlns:cdr="http://schemas.openxmlformats.org/drawingml/2006/chartDrawing">
    <cdr:from>
      <cdr:x>0.55216</cdr:x>
      <cdr:y>0.82464</cdr:y>
    </cdr:from>
    <cdr:to>
      <cdr:x>0.68815</cdr:x>
      <cdr:y>0.94749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082208" y="2558076"/>
          <a:ext cx="1005403" cy="38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chemeClr val="bg1"/>
              </a:solidFill>
            </a:rPr>
            <a:t>ЛР НЦ «Феникс» </a:t>
          </a:r>
        </a:p>
      </cdr:txBody>
    </cdr:sp>
  </cdr:relSizeAnchor>
  <cdr:relSizeAnchor xmlns:cdr="http://schemas.openxmlformats.org/drawingml/2006/chartDrawing">
    <cdr:from>
      <cdr:x>0.79111</cdr:x>
      <cdr:y>0.82727</cdr:y>
    </cdr:from>
    <cdr:to>
      <cdr:x>0.95232</cdr:x>
      <cdr:y>0.96122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780683" y="2566243"/>
          <a:ext cx="1177974" cy="415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050" b="1" dirty="0">
              <a:solidFill>
                <a:schemeClr val="bg1"/>
              </a:solidFill>
            </a:rPr>
            <a:t>ООО </a:t>
          </a:r>
          <a:br>
            <a:rPr lang="ru-RU" sz="1050" b="1" dirty="0">
              <a:solidFill>
                <a:schemeClr val="bg1"/>
              </a:solidFill>
            </a:rPr>
          </a:br>
          <a:r>
            <a:rPr lang="ru-RU" sz="1050" b="1" dirty="0">
              <a:solidFill>
                <a:schemeClr val="bg1"/>
              </a:solidFill>
            </a:rPr>
            <a:t>«1С-Гендальф» </a:t>
          </a:r>
        </a:p>
      </cdr:txBody>
    </cdr:sp>
  </cdr:relSizeAnchor>
  <cdr:relSizeAnchor xmlns:cdr="http://schemas.openxmlformats.org/drawingml/2006/chartDrawing">
    <cdr:from>
      <cdr:x>0.3022</cdr:x>
      <cdr:y>0.7026</cdr:y>
    </cdr:from>
    <cdr:to>
      <cdr:x>0.46341</cdr:x>
      <cdr:y>0.83654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208165" y="2179497"/>
          <a:ext cx="1177974" cy="415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050" b="1" dirty="0">
              <a:solidFill>
                <a:schemeClr val="bg1"/>
              </a:solidFill>
            </a:rPr>
            <a:t>ООО </a:t>
          </a:r>
          <a:br>
            <a:rPr lang="ru-RU" sz="1050" b="1" dirty="0">
              <a:solidFill>
                <a:schemeClr val="bg1"/>
              </a:solidFill>
            </a:rPr>
          </a:br>
          <a:r>
            <a:rPr lang="ru-RU" sz="1050" b="1" dirty="0">
              <a:solidFill>
                <a:schemeClr val="bg1"/>
              </a:solidFill>
            </a:rPr>
            <a:t>«1С-Гендальф» </a:t>
          </a:r>
        </a:p>
      </cdr:txBody>
    </cdr:sp>
  </cdr:relSizeAnchor>
  <cdr:relSizeAnchor xmlns:cdr="http://schemas.openxmlformats.org/drawingml/2006/chartDrawing">
    <cdr:from>
      <cdr:x>0.76287</cdr:x>
      <cdr:y>0.41622</cdr:y>
    </cdr:from>
    <cdr:to>
      <cdr:x>0.98365</cdr:x>
      <cdr:y>0.54244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74380" y="1291150"/>
          <a:ext cx="1613256" cy="391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050" b="1" dirty="0">
              <a:solidFill>
                <a:schemeClr val="bg1"/>
              </a:solidFill>
            </a:rPr>
            <a:t>Ростовский-на-Дону НИИ радиосвязи</a:t>
          </a:r>
        </a:p>
      </cdr:txBody>
    </cdr:sp>
  </cdr:relSizeAnchor>
  <cdr:relSizeAnchor xmlns:cdr="http://schemas.openxmlformats.org/drawingml/2006/chartDrawing">
    <cdr:from>
      <cdr:x>0.7644</cdr:x>
      <cdr:y>0.56642</cdr:y>
    </cdr:from>
    <cdr:to>
      <cdr:x>0.9811</cdr:x>
      <cdr:y>0.70134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585500" y="1757060"/>
          <a:ext cx="1583443" cy="418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050" b="1" dirty="0">
              <a:solidFill>
                <a:schemeClr val="bg1"/>
              </a:solidFill>
            </a:rPr>
            <a:t>Институт геологии </a:t>
          </a:r>
          <a:br>
            <a:rPr lang="ru-RU" sz="1050" b="1" dirty="0">
              <a:solidFill>
                <a:schemeClr val="bg1"/>
              </a:solidFill>
            </a:rPr>
          </a:br>
          <a:r>
            <a:rPr lang="ru-RU" sz="1050" b="1" dirty="0">
              <a:solidFill>
                <a:schemeClr val="bg1"/>
              </a:solidFill>
            </a:rPr>
            <a:t>ДНЦ РАН </a:t>
          </a:r>
        </a:p>
      </cdr:txBody>
    </cdr:sp>
  </cdr:relSizeAnchor>
  <cdr:relSizeAnchor xmlns:cdr="http://schemas.openxmlformats.org/drawingml/2006/chartDrawing">
    <cdr:from>
      <cdr:x>0.775</cdr:x>
      <cdr:y>0.69853</cdr:y>
    </cdr:from>
    <cdr:to>
      <cdr:x>0.95232</cdr:x>
      <cdr:y>0.83247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662966" y="2166867"/>
          <a:ext cx="1295691" cy="415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050" b="1" dirty="0">
              <a:solidFill>
                <a:schemeClr val="bg1"/>
              </a:solidFill>
            </a:rPr>
            <a:t>ОАО «Всероссийский НИИ «Градиент»</a:t>
          </a:r>
        </a:p>
      </cdr:txBody>
    </cdr:sp>
  </cdr:relSizeAnchor>
  <cdr:relSizeAnchor xmlns:cdr="http://schemas.openxmlformats.org/drawingml/2006/chartDrawing">
    <cdr:from>
      <cdr:x>0.05267</cdr:x>
      <cdr:y>0.55345</cdr:y>
    </cdr:from>
    <cdr:to>
      <cdr:x>0.21388</cdr:x>
      <cdr:y>0.67967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384849" y="1716832"/>
          <a:ext cx="1177974" cy="391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050" b="1" dirty="0">
              <a:solidFill>
                <a:schemeClr val="bg1"/>
              </a:solidFill>
            </a:rPr>
            <a:t>Колледж связи </a:t>
          </a:r>
          <a:br>
            <a:rPr lang="ru-RU" sz="1050" b="1" dirty="0">
              <a:solidFill>
                <a:schemeClr val="bg1"/>
              </a:solidFill>
            </a:rPr>
          </a:br>
          <a:r>
            <a:rPr lang="ru-RU" sz="1050" b="1" dirty="0">
              <a:solidFill>
                <a:schemeClr val="bg1"/>
              </a:solidFill>
            </a:rPr>
            <a:t>и информатики </a:t>
          </a:r>
        </a:p>
      </cdr:txBody>
    </cdr:sp>
  </cdr:relSizeAnchor>
  <cdr:relSizeAnchor xmlns:cdr="http://schemas.openxmlformats.org/drawingml/2006/chartDrawing">
    <cdr:from>
      <cdr:x>0.0336</cdr:x>
      <cdr:y>0.42392</cdr:y>
    </cdr:from>
    <cdr:to>
      <cdr:x>0.24951</cdr:x>
      <cdr:y>0.55015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245541" y="1315018"/>
          <a:ext cx="1577671" cy="391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ru-RU" sz="1050" b="1" dirty="0">
              <a:solidFill>
                <a:schemeClr val="bg1"/>
              </a:solidFill>
            </a:rPr>
            <a:t>ООО «НИЦ </a:t>
          </a:r>
          <a:r>
            <a:rPr lang="ru-RU" sz="1050" b="1" dirty="0" err="1">
              <a:solidFill>
                <a:schemeClr val="bg1"/>
              </a:solidFill>
            </a:rPr>
            <a:t>супер-ЭВМ</a:t>
          </a:r>
          <a:r>
            <a:rPr lang="ru-RU" sz="1050" b="1" dirty="0">
              <a:solidFill>
                <a:schemeClr val="bg1"/>
              </a:solidFill>
            </a:rPr>
            <a:t> и нейрокомпьютеров»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0.332</cdr:x>
      <cdr:y>0.37053</cdr:y>
    </cdr:from>
    <cdr:to>
      <cdr:x>0.47184</cdr:x>
      <cdr:y>0.41692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612" y="1884769"/>
          <a:ext cx="609786" cy="235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bg1"/>
              </a:solidFill>
            </a:rPr>
            <a:t>44,07%</a:t>
          </a:r>
        </a:p>
      </cdr:txBody>
    </cdr:sp>
  </cdr:relSizeAnchor>
  <cdr:relSizeAnchor xmlns:cdr="http://schemas.openxmlformats.org/drawingml/2006/chartDrawing">
    <cdr:from>
      <cdr:x>0.65787</cdr:x>
      <cdr:y>0.25556</cdr:y>
    </cdr:from>
    <cdr:to>
      <cdr:x>0.78986</cdr:x>
      <cdr:y>0.30048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68546" y="1299947"/>
          <a:ext cx="575501" cy="228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bg1"/>
              </a:solidFill>
            </a:rPr>
            <a:t>35,99%</a:t>
          </a:r>
        </a:p>
      </cdr:txBody>
    </cdr:sp>
  </cdr:relSizeAnchor>
  <cdr:relSizeAnchor xmlns:cdr="http://schemas.openxmlformats.org/drawingml/2006/chartDrawing">
    <cdr:from>
      <cdr:x>0.64478</cdr:x>
      <cdr:y>0.10048</cdr:y>
    </cdr:from>
    <cdr:to>
      <cdr:x>0.80692</cdr:x>
      <cdr:y>0.14889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2811463" y="511115"/>
          <a:ext cx="706984" cy="2462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bg1"/>
              </a:solidFill>
            </a:rPr>
            <a:t>10,24%</a:t>
          </a:r>
        </a:p>
      </cdr:txBody>
    </cdr:sp>
  </cdr:relSizeAnchor>
  <cdr:relSizeAnchor xmlns:cdr="http://schemas.openxmlformats.org/drawingml/2006/chartDrawing">
    <cdr:from>
      <cdr:x>0.65033</cdr:x>
      <cdr:y>0.4557</cdr:y>
    </cdr:from>
    <cdr:to>
      <cdr:x>0.81247</cdr:x>
      <cdr:y>0.5041</cdr:y>
    </cdr:to>
    <cdr:sp macro="" textlink="">
      <cdr:nvSpPr>
        <cdr:cNvPr id="5" name="TextBox 20"/>
        <cdr:cNvSpPr txBox="1"/>
      </cdr:nvSpPr>
      <cdr:spPr>
        <a:xfrm xmlns:a="http://schemas.openxmlformats.org/drawingml/2006/main">
          <a:off x="2835674" y="2317985"/>
          <a:ext cx="706984" cy="2461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/>
            <a:t>25,51%</a:t>
          </a:r>
        </a:p>
      </cdr:txBody>
    </cdr:sp>
  </cdr:relSizeAnchor>
  <cdr:relSizeAnchor xmlns:cdr="http://schemas.openxmlformats.org/drawingml/2006/chartDrawing">
    <cdr:from>
      <cdr:x>0.63986</cdr:x>
      <cdr:y>0.59528</cdr:y>
    </cdr:from>
    <cdr:to>
      <cdr:x>0.82228</cdr:x>
      <cdr:y>0.64369</cdr:y>
    </cdr:to>
    <cdr:sp macro="" textlink="">
      <cdr:nvSpPr>
        <cdr:cNvPr id="6" name="TextBox 21"/>
        <cdr:cNvSpPr txBox="1"/>
      </cdr:nvSpPr>
      <cdr:spPr>
        <a:xfrm xmlns:a="http://schemas.openxmlformats.org/drawingml/2006/main">
          <a:off x="2789993" y="3028034"/>
          <a:ext cx="795412" cy="2462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/>
            <a:t>28,26%</a:t>
          </a:r>
        </a:p>
      </cdr:txBody>
    </cdr:sp>
  </cdr:relSizeAnchor>
  <cdr:relSizeAnchor xmlns:cdr="http://schemas.openxmlformats.org/drawingml/2006/chartDrawing">
    <cdr:from>
      <cdr:x>0.33124</cdr:x>
      <cdr:y>0.53808</cdr:y>
    </cdr:from>
    <cdr:to>
      <cdr:x>0.51365</cdr:x>
      <cdr:y>0.58648</cdr:y>
    </cdr:to>
    <cdr:sp macro="" textlink="">
      <cdr:nvSpPr>
        <cdr:cNvPr id="7" name="TextBox 21"/>
        <cdr:cNvSpPr txBox="1"/>
      </cdr:nvSpPr>
      <cdr:spPr>
        <a:xfrm xmlns:a="http://schemas.openxmlformats.org/drawingml/2006/main">
          <a:off x="1444311" y="2737039"/>
          <a:ext cx="795368" cy="2461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/>
            <a:t>31,57%</a:t>
          </a:r>
        </a:p>
      </cdr:txBody>
    </cdr:sp>
  </cdr:relSizeAnchor>
  <cdr:relSizeAnchor xmlns:cdr="http://schemas.openxmlformats.org/drawingml/2006/chartDrawing">
    <cdr:from>
      <cdr:x>0.33786</cdr:x>
      <cdr:y>0.63355</cdr:y>
    </cdr:from>
    <cdr:to>
      <cdr:x>0.5</cdr:x>
      <cdr:y>0.68195</cdr:y>
    </cdr:to>
    <cdr:sp macro="" textlink="">
      <cdr:nvSpPr>
        <cdr:cNvPr id="8" name="TextBox 18"/>
        <cdr:cNvSpPr txBox="1"/>
      </cdr:nvSpPr>
      <cdr:spPr>
        <a:xfrm xmlns:a="http://schemas.openxmlformats.org/drawingml/2006/main">
          <a:off x="1473182" y="3222661"/>
          <a:ext cx="706984" cy="2461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/>
            <a:t>24,36%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0.21302</cdr:x>
      <cdr:y>0.70491</cdr:y>
    </cdr:from>
    <cdr:to>
      <cdr:x>0.55867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5517" y="2184340"/>
          <a:ext cx="143691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0.84463</cdr:x>
      <cdr:y>0.90254</cdr:y>
    </cdr:from>
    <cdr:to>
      <cdr:x>0.98151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49694" y="2827837"/>
          <a:ext cx="931790" cy="305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ru-RU" dirty="0" err="1">
              <a:solidFill>
                <a:schemeClr val="accent3">
                  <a:lumMod val="50000"/>
                </a:schemeClr>
              </a:solidFill>
              <a:latin typeface="+mj-lt"/>
            </a:rPr>
            <a:t>м</a:t>
          </a:r>
          <a:r>
            <a:rPr lang="ru-RU" sz="1100" dirty="0" err="1">
              <a:solidFill>
                <a:schemeClr val="accent3">
                  <a:lumMod val="50000"/>
                </a:schemeClr>
              </a:solidFill>
              <a:latin typeface="+mj-lt"/>
            </a:rPr>
            <a:t>лн</a:t>
          </a:r>
          <a:r>
            <a:rPr lang="ru-RU" sz="1100" dirty="0">
              <a:solidFill>
                <a:schemeClr val="accent3">
                  <a:lumMod val="50000"/>
                </a:schemeClr>
              </a:solidFill>
              <a:latin typeface="+mj-lt"/>
            </a:rPr>
            <a:t>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9806" cy="341151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977" y="0"/>
            <a:ext cx="4309806" cy="341151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E5BC294B-7635-4623-864A-F1C2B3C3F34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64465"/>
            <a:ext cx="4309806" cy="341151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977" y="6464465"/>
            <a:ext cx="4309806" cy="341151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8531A6A2-FC0C-4901-A01F-216B2ABF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22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9110" cy="341462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692" y="2"/>
            <a:ext cx="4309110" cy="341462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9ABE978F-E5ED-4366-975F-161061779376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49313"/>
            <a:ext cx="306705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413" y="3275202"/>
            <a:ext cx="7955279" cy="2679711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64153"/>
            <a:ext cx="4309110" cy="341461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692" y="6464153"/>
            <a:ext cx="4309110" cy="341461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A2244E14-ED28-4473-B280-F9FC8EA7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5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0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1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2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7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7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25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4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10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1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4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77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5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22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8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1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3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6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3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39B099-B712-456D-9B5E-5A114F6509C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5A26DD-41B0-47C5-8F51-268745BFB6A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6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2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chart" Target="../charts/chart2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26" Type="http://schemas.openxmlformats.org/officeDocument/2006/relationships/diagramLayout" Target="../diagrams/layout10.xml"/><Relationship Id="rId3" Type="http://schemas.openxmlformats.org/officeDocument/2006/relationships/image" Target="../media/image2.png"/><Relationship Id="rId21" Type="http://schemas.openxmlformats.org/officeDocument/2006/relationships/diagramLayout" Target="../diagrams/layout9.xml"/><Relationship Id="rId34" Type="http://schemas.microsoft.com/office/2007/relationships/diagramDrawing" Target="../diagrams/drawing11.xml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5" Type="http://schemas.openxmlformats.org/officeDocument/2006/relationships/diagramData" Target="../diagrams/data10.xml"/><Relationship Id="rId33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8.xml"/><Relationship Id="rId20" Type="http://schemas.openxmlformats.org/officeDocument/2006/relationships/diagramData" Target="../diagrams/data9.xml"/><Relationship Id="rId29" Type="http://schemas.microsoft.com/office/2007/relationships/diagramDrawing" Target="../diagrams/drawing10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24" Type="http://schemas.microsoft.com/office/2007/relationships/diagramDrawing" Target="../diagrams/drawing9.xml"/><Relationship Id="rId32" Type="http://schemas.openxmlformats.org/officeDocument/2006/relationships/diagramQuickStyle" Target="../diagrams/quickStyle11.xml"/><Relationship Id="rId5" Type="http://schemas.openxmlformats.org/officeDocument/2006/relationships/diagramData" Target="../diagrams/data6.xml"/><Relationship Id="rId15" Type="http://schemas.openxmlformats.org/officeDocument/2006/relationships/diagramData" Target="../diagrams/data8.xml"/><Relationship Id="rId23" Type="http://schemas.openxmlformats.org/officeDocument/2006/relationships/diagramColors" Target="../diagrams/colors9.xml"/><Relationship Id="rId28" Type="http://schemas.openxmlformats.org/officeDocument/2006/relationships/diagramColors" Target="../diagrams/colors10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31" Type="http://schemas.openxmlformats.org/officeDocument/2006/relationships/diagramLayout" Target="../diagrams/layout11.xml"/><Relationship Id="rId4" Type="http://schemas.openxmlformats.org/officeDocument/2006/relationships/image" Target="../media/image35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Relationship Id="rId22" Type="http://schemas.openxmlformats.org/officeDocument/2006/relationships/diagramQuickStyle" Target="../diagrams/quickStyle9.xml"/><Relationship Id="rId27" Type="http://schemas.openxmlformats.org/officeDocument/2006/relationships/diagramQuickStyle" Target="../diagrams/quickStyle10.xml"/><Relationship Id="rId30" Type="http://schemas.openxmlformats.org/officeDocument/2006/relationships/diagramData" Target="../diagrams/data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2.png"/><Relationship Id="rId7" Type="http://schemas.openxmlformats.org/officeDocument/2006/relationships/chart" Target="../charts/chart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10" Type="http://schemas.openxmlformats.org/officeDocument/2006/relationships/chart" Target="../charts/chart30.xml"/><Relationship Id="rId4" Type="http://schemas.openxmlformats.org/officeDocument/2006/relationships/image" Target="../media/image38.jpeg"/><Relationship Id="rId9" Type="http://schemas.openxmlformats.org/officeDocument/2006/relationships/chart" Target="../charts/chart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image" Target="../media/image2.png"/><Relationship Id="rId7" Type="http://schemas.openxmlformats.org/officeDocument/2006/relationships/chart" Target="../charts/chart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10" Type="http://schemas.openxmlformats.org/officeDocument/2006/relationships/chart" Target="../charts/chart36.xml"/><Relationship Id="rId4" Type="http://schemas.openxmlformats.org/officeDocument/2006/relationships/image" Target="../media/image39.jpeg"/><Relationship Id="rId9" Type="http://schemas.openxmlformats.org/officeDocument/2006/relationships/chart" Target="../charts/char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3.xml"/><Relationship Id="rId5" Type="http://schemas.openxmlformats.org/officeDocument/2006/relationships/diagramData" Target="../diagrams/data2.xml"/><Relationship Id="rId15" Type="http://schemas.microsoft.com/office/2007/relationships/diagramDrawing" Target="../diagrams/drawing3.xml"/><Relationship Id="rId10" Type="http://schemas.openxmlformats.org/officeDocument/2006/relationships/image" Target="../media/image15.png"/><Relationship Id="rId19" Type="http://schemas.openxmlformats.org/officeDocument/2006/relationships/diagramColors" Target="../diagrams/colors4.xml"/><Relationship Id="rId4" Type="http://schemas.openxmlformats.org/officeDocument/2006/relationships/image" Target="../media/image14.jpeg"/><Relationship Id="rId9" Type="http://schemas.microsoft.com/office/2007/relationships/diagramDrawing" Target="../diagrams/drawing2.xml"/><Relationship Id="rId14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3657" y="1277012"/>
            <a:ext cx="6012000" cy="4786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9750"/>
            <a:endParaRPr lang="ru-RU" sz="4000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  <a:p>
            <a:pPr marL="180975"/>
            <a:r>
              <a:rPr lang="ru-RU" sz="480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ОТЧЕТ</a:t>
            </a:r>
            <a:br>
              <a:rPr lang="ru-RU" sz="4800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480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 ДЕЯТЕЛЬНОСТИ УНИВЕРСИТЕТА </a:t>
            </a:r>
            <a:br>
              <a:rPr lang="ru-RU" sz="4800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480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ЗА 2012-2016 ГОДЫ</a:t>
            </a:r>
          </a:p>
        </p:txBody>
      </p:sp>
      <p:pic>
        <p:nvPicPr>
          <p:cNvPr id="5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205711" y="319812"/>
            <a:ext cx="5787891" cy="874544"/>
          </a:xfrm>
          <a:prstGeom prst="rect">
            <a:avLst/>
          </a:prstGeom>
          <a:noFill/>
          <a:effectLst>
            <a:outerShdw blurRad="63500" sx="103000" sy="103000" algn="ctr" rotWithShape="0">
              <a:schemeClr val="accent1">
                <a:lumMod val="75000"/>
                <a:alpha val="40000"/>
              </a:scheme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93656" y="1258499"/>
            <a:ext cx="6012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303" y="64144"/>
            <a:ext cx="1202778" cy="119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Группа 35"/>
          <p:cNvGrpSpPr/>
          <p:nvPr/>
        </p:nvGrpSpPr>
        <p:grpSpPr>
          <a:xfrm>
            <a:off x="573692" y="1527120"/>
            <a:ext cx="1764667" cy="4536000"/>
            <a:chOff x="221267" y="1527120"/>
            <a:chExt cx="1764667" cy="453600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221267" y="1527120"/>
              <a:ext cx="1764000" cy="792000"/>
              <a:chOff x="7272000" y="1512000"/>
              <a:chExt cx="1764000" cy="79200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1512000"/>
                <a:ext cx="792661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1512000"/>
                <a:ext cx="792000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sp>
            <p:nvSpPr>
              <p:cNvPr id="10" name="Овал 9"/>
              <p:cNvSpPr/>
              <p:nvPr/>
            </p:nvSpPr>
            <p:spPr>
              <a:xfrm>
                <a:off x="7974000" y="1733860"/>
                <a:ext cx="360000" cy="360000"/>
              </a:xfrm>
              <a:prstGeom prst="ellipse">
                <a:avLst/>
              </a:prstGeom>
              <a:solidFill>
                <a:srgbClr val="B0CB1F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221267" y="2463120"/>
              <a:ext cx="1762264" cy="792000"/>
              <a:chOff x="7272000" y="2448000"/>
              <a:chExt cx="1762264" cy="792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2448000"/>
                <a:ext cx="792000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2448000"/>
                <a:ext cx="790264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sp>
            <p:nvSpPr>
              <p:cNvPr id="23" name="Овал 22"/>
              <p:cNvSpPr/>
              <p:nvPr/>
            </p:nvSpPr>
            <p:spPr>
              <a:xfrm>
                <a:off x="7974000" y="2666930"/>
                <a:ext cx="360000" cy="360000"/>
              </a:xfrm>
              <a:prstGeom prst="ellipse">
                <a:avLst/>
              </a:prstGeom>
              <a:solidFill>
                <a:srgbClr val="B4C0CF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221267" y="3399120"/>
              <a:ext cx="1757763" cy="792000"/>
              <a:chOff x="7272000" y="3384000"/>
              <a:chExt cx="1757763" cy="792000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3384000"/>
                <a:ext cx="785763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3384000"/>
                <a:ext cx="792000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7974000" y="3600000"/>
                <a:ext cx="360000" cy="360000"/>
              </a:xfrm>
              <a:prstGeom prst="ellipse">
                <a:avLst/>
              </a:prstGeom>
              <a:solidFill>
                <a:srgbClr val="80CFF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221267" y="4335120"/>
              <a:ext cx="1764667" cy="792000"/>
              <a:chOff x="7272000" y="4320000"/>
              <a:chExt cx="1764667" cy="79200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4320000"/>
                <a:ext cx="792667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4320000"/>
                <a:ext cx="792000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sp>
            <p:nvSpPr>
              <p:cNvPr id="25" name="Овал 24"/>
              <p:cNvSpPr/>
              <p:nvPr/>
            </p:nvSpPr>
            <p:spPr>
              <a:xfrm>
                <a:off x="7974000" y="4540741"/>
                <a:ext cx="360000" cy="360000"/>
              </a:xfrm>
              <a:prstGeom prst="ellipse">
                <a:avLst/>
              </a:prstGeom>
              <a:solidFill>
                <a:srgbClr val="32909A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221267" y="5271120"/>
              <a:ext cx="1764000" cy="792000"/>
              <a:chOff x="7272000" y="5256000"/>
              <a:chExt cx="1764000" cy="792000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5256000"/>
                <a:ext cx="792000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5256000"/>
                <a:ext cx="792000" cy="79200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sp>
            <p:nvSpPr>
              <p:cNvPr id="26" name="Овал 25"/>
              <p:cNvSpPr/>
              <p:nvPr/>
            </p:nvSpPr>
            <p:spPr>
              <a:xfrm>
                <a:off x="7956000" y="5476741"/>
                <a:ext cx="360000" cy="360000"/>
              </a:xfrm>
              <a:prstGeom prst="ellipse">
                <a:avLst/>
              </a:prstGeom>
              <a:solidFill>
                <a:srgbClr val="FCC3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651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1. Организация образовательной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10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69388" y="94164"/>
            <a:ext cx="80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Совершенствование образовательной 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деятельности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11430"/>
              </p:ext>
            </p:extLst>
          </p:nvPr>
        </p:nvGraphicFramePr>
        <p:xfrm>
          <a:off x="117727" y="1011871"/>
          <a:ext cx="8908545" cy="52205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1623">
                  <a:extLst>
                    <a:ext uri="{9D8B030D-6E8A-4147-A177-3AD203B41FA5}">
                      <a16:colId xmlns:a16="http://schemas.microsoft.com/office/drawing/2014/main" val="1903819861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547395268"/>
                    </a:ext>
                  </a:extLst>
                </a:gridCol>
                <a:gridCol w="3501772">
                  <a:extLst>
                    <a:ext uri="{9D8B030D-6E8A-4147-A177-3AD203B41FA5}">
                      <a16:colId xmlns:a16="http://schemas.microsoft.com/office/drawing/2014/main" val="1259694458"/>
                    </a:ext>
                  </a:extLst>
                </a:gridCol>
              </a:tblGrid>
              <a:tr h="3697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Результаты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Перспективы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519460"/>
                  </a:ext>
                </a:extLst>
              </a:tr>
              <a:tr h="922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Формирование качественного контингента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динамика среднего балла ЕГЭ с 67 до 73,37;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создание образовательного кластера ЮФО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позиционирование университета на рынке образовательных программ;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создание конкурентоспособной образовательной среды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58812"/>
                  </a:ext>
                </a:extLst>
              </a:tr>
              <a:tr h="2334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Мониторинг качества реализации образовательных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институт экспертов;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модель управления образовательными программами руководителями 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формирование портфеля </a:t>
                      </a:r>
                      <a:r>
                        <a:rPr lang="ru-RU" sz="1400" dirty="0" err="1"/>
                        <a:t>конкурентоспобных</a:t>
                      </a:r>
                      <a:r>
                        <a:rPr lang="ru-RU" sz="1400" baseline="0" dirty="0"/>
                        <a:t> образовательных программ, обеспечивающих реализацию индивидуальной траектории студентов;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независимая оценка качества образовательной деятельности;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расширение университетской научно-образовательной инфраструктуры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9161"/>
                  </a:ext>
                </a:extLst>
              </a:tr>
              <a:tr h="15712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Взаимодействие с работодателями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0"/>
                      <a:r>
                        <a:rPr lang="ru-RU" sz="1400" dirty="0"/>
                        <a:t>система </a:t>
                      </a:r>
                      <a:r>
                        <a:rPr lang="ru-RU" sz="1400" dirty="0" err="1"/>
                        <a:t>соруководства</a:t>
                      </a:r>
                      <a:r>
                        <a:rPr lang="ru-RU" sz="1400" dirty="0"/>
                        <a:t> образовательными</a:t>
                      </a:r>
                      <a:r>
                        <a:rPr lang="ru-RU" sz="1400" baseline="0" dirty="0"/>
                        <a:t> программами, проектами и ВКР представителями стратегических партнеров ЮФУ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разработка целевых программ подготовки специалистов по заказу индустриальных</a:t>
                      </a:r>
                      <a:r>
                        <a:rPr lang="ru-RU" sz="1400" baseline="0" dirty="0"/>
                        <a:t> партнеров;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расширение института полномочных представителей ЮФУ в сфере сотрудничества с работодателями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35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92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2. Организация научно-исследовательской и проектно-инновационной 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pPr/>
              <a:t>11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49670" y="51788"/>
            <a:ext cx="8294330" cy="81154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anchor="ctr">
            <a:no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Объемы исследований и разработок</a:t>
            </a:r>
            <a:r>
              <a:rPr lang="ru-RU" sz="21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</a:t>
            </a:r>
            <a:r>
              <a:rPr lang="ru-RU" altLang="ru-RU" sz="21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в </a:t>
            </a:r>
            <a:r>
              <a:rPr lang="ru-RU" sz="21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2012 и 2016 гг.</a:t>
            </a: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94436"/>
              </p:ext>
            </p:extLst>
          </p:nvPr>
        </p:nvGraphicFramePr>
        <p:xfrm>
          <a:off x="18000" y="986988"/>
          <a:ext cx="4697934" cy="40552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18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/>
                        <a:t>Направление науки </a:t>
                      </a:r>
                      <a:br>
                        <a:rPr lang="ru-RU" sz="1600" kern="1200" dirty="0"/>
                      </a:br>
                      <a:r>
                        <a:rPr lang="ru-RU" sz="1600" kern="1200" dirty="0"/>
                        <a:t>и образования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2012, </a:t>
                      </a:r>
                      <a:br>
                        <a:rPr lang="ru-RU" sz="1600" kern="1200" dirty="0"/>
                      </a:br>
                      <a:r>
                        <a:rPr lang="ru-RU" sz="1600" kern="1200" dirty="0"/>
                        <a:t>млн руб.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2016, </a:t>
                      </a:r>
                      <a:br>
                        <a:rPr lang="ru-RU" sz="1600" kern="1200" dirty="0"/>
                      </a:br>
                      <a:r>
                        <a:rPr lang="ru-RU" sz="1600" kern="1200" dirty="0"/>
                        <a:t>млн руб.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98525" algn="l"/>
                        </a:tabLst>
                      </a:pPr>
                      <a:r>
                        <a:rPr lang="ru-RU" sz="1600" b="1" kern="1200" dirty="0"/>
                        <a:t>Естественнонаучное </a:t>
                      </a:r>
                      <a:br>
                        <a:rPr lang="ru-RU" sz="1600" b="1" kern="1200" dirty="0"/>
                      </a:br>
                      <a:r>
                        <a:rPr lang="ru-RU" sz="1600" b="1" kern="1200" dirty="0"/>
                        <a:t>и физико-математическое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/>
                        <a:t>381,47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mbria"/>
                      </a:endParaRPr>
                    </a:p>
                  </a:txBody>
                  <a:tcPr marL="68580" marR="68580" marT="0" marB="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/>
                        <a:t>551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anose="020B0606020202030204" pitchFamily="34" charset="0"/>
                        <a:ea typeface="Calibri"/>
                        <a:cs typeface="Cambria"/>
                      </a:endParaRPr>
                    </a:p>
                  </a:txBody>
                  <a:tcPr marL="68580" marR="68580" marT="0" marB="0" anchor="ctr">
                    <a:solidFill>
                      <a:srgbClr val="B0CB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Инженерное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/>
                        <a:t>604,3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/>
                        <a:t>881,7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4C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Гуманитарное </a:t>
                      </a:r>
                      <a:br>
                        <a:rPr lang="ru-RU" sz="1600" b="1" kern="1200" dirty="0"/>
                      </a:br>
                      <a:r>
                        <a:rPr lang="ru-RU" sz="1600" b="1" kern="1200" dirty="0"/>
                        <a:t>и социально-экономическое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/>
                        <a:t>57,13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/>
                        <a:t>96,9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0C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0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</a:rPr>
                        <a:t>В области психологии </a:t>
                      </a:r>
                      <a:br>
                        <a:rPr lang="ru-RU" sz="1600" b="1" kern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b="1" kern="1200" dirty="0">
                          <a:solidFill>
                            <a:schemeClr val="bg1"/>
                          </a:solidFill>
                        </a:rPr>
                        <a:t>и педагогики 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9,4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0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В области архитектуры</a:t>
                      </a:r>
                      <a:br>
                        <a:rPr lang="ru-RU" sz="1600" b="1" kern="1200" dirty="0"/>
                      </a:br>
                      <a:r>
                        <a:rPr lang="ru-RU" sz="1600" b="1" kern="1200" dirty="0"/>
                        <a:t>и искусств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/>
                        <a:t>7,7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/>
                        <a:t>9,22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CC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3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ВСЕГО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/>
                        <a:t>1</a:t>
                      </a:r>
                      <a:r>
                        <a:rPr lang="ru-RU" sz="1800" b="1" baseline="0" dirty="0"/>
                        <a:t> 060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mbria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/>
                        <a:t>1 574,82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anose="020B0606020202030204" pitchFamily="34" charset="0"/>
                        <a:ea typeface="Calibri"/>
                        <a:cs typeface="Cambria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85462" y="1689462"/>
            <a:ext cx="775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24,37 %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9240"/>
              </p:ext>
            </p:extLst>
          </p:nvPr>
        </p:nvGraphicFramePr>
        <p:xfrm>
          <a:off x="18000" y="5075395"/>
          <a:ext cx="4697934" cy="116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7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</a:rPr>
                        <a:t>Объем финансирования НИР в расчете на 1 научно-педагогического работника (тыс. руб./год)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564,76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24778731"/>
              </p:ext>
            </p:extLst>
          </p:nvPr>
        </p:nvGraphicFramePr>
        <p:xfrm>
          <a:off x="4715934" y="1011870"/>
          <a:ext cx="4360332" cy="508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131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2. Организация научно-исследовательской и проектно-инновационной 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12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4341" y="180070"/>
            <a:ext cx="8951659" cy="683264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Междисциплинарные исследования в разрезе областей научной деятельности (2015-2016 гг.)</a:t>
            </a: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0" y="970051"/>
          <a:ext cx="9143999" cy="53555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12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7653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Направление науки </a:t>
                      </a:r>
                      <a:br>
                        <a:rPr lang="ru-RU" sz="11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и образования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Приоритетные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области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исследования</a:t>
                      </a:r>
                    </a:p>
                  </a:txBody>
                  <a:tcPr marL="27000" marR="27000" marT="36000" marB="36000">
                    <a:lnTlToB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Естественно-научное и физико-математическое</a:t>
                      </a:r>
                    </a:p>
                  </a:txBody>
                  <a:tcPr marL="27000" marR="27000" marT="36000" marB="3600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Инженерное</a:t>
                      </a:r>
                    </a:p>
                  </a:txBody>
                  <a:tcPr marL="27000" marR="27000" marT="36000" marB="3600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Гуманитарное </a:t>
                      </a:r>
                      <a:br>
                        <a:rPr lang="en-US" sz="11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и социально-экономическое</a:t>
                      </a:r>
                    </a:p>
                  </a:txBody>
                  <a:tcPr marL="27000" marR="27000" marT="36000" marB="3600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В области психологии и педагогики</a:t>
                      </a:r>
                    </a:p>
                  </a:txBody>
                  <a:tcPr marL="27000" marR="27000" marT="36000" marB="3600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 области а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рхитектуры и искусств</a:t>
                      </a:r>
                    </a:p>
                  </a:txBody>
                  <a:tcPr marL="27000" marR="27000" marT="36000" marB="3600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Прочие</a:t>
                      </a:r>
                    </a:p>
                  </a:txBody>
                  <a:tcPr marL="27000" marR="27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Итого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95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14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Медицина будущего, биотехнологии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409,2/427,4</a:t>
                      </a:r>
                    </a:p>
                  </a:txBody>
                  <a:tcPr marL="27000" marR="27000" marT="36000" marB="3600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183,5/163,4</a:t>
                      </a:r>
                    </a:p>
                  </a:txBody>
                  <a:tcPr marL="27000" marR="27000" marT="36000" marB="3600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27000" marR="27000" marT="36000" marB="3600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27000" marR="27000" marT="36000" marB="3600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27000" marR="27000" marT="36000" marB="3600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592,7/590,8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61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14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Информационные технологии. </a:t>
                      </a:r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+mn-lt"/>
                        </a:rPr>
                        <a:t>Нанотехнологии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, интеллектуальные материалы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46,1/54,27</a:t>
                      </a:r>
                    </a:p>
                  </a:txBody>
                  <a:tcPr marL="27000" marR="27000" marT="36000" marB="3600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593,9/596,12</a:t>
                      </a:r>
                    </a:p>
                  </a:txBody>
                  <a:tcPr marL="27000" marR="27000" marT="36000" marB="3600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24,3/16,9</a:t>
                      </a:r>
                    </a:p>
                  </a:txBody>
                  <a:tcPr marL="27000" marR="27000" marT="36000" marB="3600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27000" marR="27000" marT="36000" marB="3600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27000" marR="27000" marT="36000" marB="3600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664,3/667,29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711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14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Робототехника, системы управления, навигации и связи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27000" marR="27000" marT="36000" marB="3600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106/112,08</a:t>
                      </a:r>
                    </a:p>
                  </a:txBody>
                  <a:tcPr marL="27000" marR="27000" marT="36000" marB="3600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marL="27000" marR="27000" marT="36000" marB="3600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 </a:t>
                      </a:r>
                    </a:p>
                  </a:txBody>
                  <a:tcPr marL="27000" marR="27000" marT="36000" marB="3600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27000" marR="27000" marT="36000" marB="3600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106/112,08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8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14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Геополитика, </a:t>
                      </a:r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+mn-lt"/>
                        </a:rPr>
                        <a:t>геоэкономика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 Юга России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-/1,8</a:t>
                      </a:r>
                    </a:p>
                  </a:txBody>
                  <a:tcPr marL="27000" marR="27000" marT="36000" marB="3600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-/4,4</a:t>
                      </a:r>
                    </a:p>
                  </a:txBody>
                  <a:tcPr marL="27000" marR="27000" marT="36000" marB="3600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64,9/66,94</a:t>
                      </a:r>
                    </a:p>
                  </a:txBody>
                  <a:tcPr marL="27000" marR="27000" marT="36000" marB="3600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19,8/31,06</a:t>
                      </a:r>
                    </a:p>
                  </a:txBody>
                  <a:tcPr marL="27000" marR="27000" marT="36000" marB="3600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3/3</a:t>
                      </a:r>
                    </a:p>
                  </a:txBody>
                  <a:tcPr marL="27000" marR="27000" marT="36000" marB="3600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87,7/107,2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322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14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Проблемы и перспективы развития Азово-Черноморского бассейна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44,5/62,6</a:t>
                      </a:r>
                    </a:p>
                  </a:txBody>
                  <a:tcPr marL="27000" marR="27000" marT="36000" marB="3600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-/0,7</a:t>
                      </a:r>
                    </a:p>
                  </a:txBody>
                  <a:tcPr marL="27000" marR="27000" marT="36000" marB="3600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8,05</a:t>
                      </a:r>
                    </a:p>
                  </a:txBody>
                  <a:tcPr marL="27000" marR="27000" marT="36000" marB="3600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27000" marR="27000" marT="36000" marB="3600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0,9/0,7</a:t>
                      </a:r>
                    </a:p>
                  </a:txBody>
                  <a:tcPr marL="27000" marR="27000" marT="36000" marB="3600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45,4/72,05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0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14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Прочие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27000" marR="27000" marT="36000" marB="3600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62,1/25,4</a:t>
                      </a:r>
                    </a:p>
                  </a:txBody>
                  <a:tcPr marL="27000" marR="27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62,1/25,4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937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Итого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499,8/546,07</a:t>
                      </a:r>
                    </a:p>
                  </a:txBody>
                  <a:tcPr marL="27000" marR="27000" marT="36000" marB="36000" anchor="ctr"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883,4/876,7</a:t>
                      </a:r>
                    </a:p>
                  </a:txBody>
                  <a:tcPr marL="27000" marR="27000" marT="36000" marB="36000" anchor="ctr"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89,2/91,89</a:t>
                      </a:r>
                    </a:p>
                  </a:txBody>
                  <a:tcPr marL="27000" marR="27000" marT="36000" marB="36000" anchor="ctr"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19,8/31,06</a:t>
                      </a:r>
                    </a:p>
                  </a:txBody>
                  <a:tcPr marL="27000" marR="27000" marT="36000" marB="36000" anchor="ctr"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3,9/3,7</a:t>
                      </a:r>
                    </a:p>
                  </a:txBody>
                  <a:tcPr marL="27000" marR="27000" marT="36000" marB="36000" anchor="ctr"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62,1/25,4</a:t>
                      </a:r>
                    </a:p>
                  </a:txBody>
                  <a:tcPr marL="27000" marR="27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1558,2/1574,82</a:t>
                      </a:r>
                    </a:p>
                  </a:txBody>
                  <a:tcPr marL="27000" marR="27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7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2. Организация научно-исследовательской и проектно-инновационной 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13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43524" y="75162"/>
            <a:ext cx="8056884" cy="830997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Динамика основных показателей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публикационной активности в 2012 и 2016 гг.</a:t>
            </a:r>
          </a:p>
        </p:txBody>
      </p:sp>
      <p:graphicFrame>
        <p:nvGraphicFramePr>
          <p:cNvPr id="14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322225"/>
              </p:ext>
            </p:extLst>
          </p:nvPr>
        </p:nvGraphicFramePr>
        <p:xfrm>
          <a:off x="57457" y="1061520"/>
          <a:ext cx="8942951" cy="522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537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2. Организация научно-исследовательской и проектно-инновационной 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14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43524" y="75162"/>
            <a:ext cx="80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Подготовка кадров высшей квалификации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в 2012 и 2016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7660" y="1047122"/>
            <a:ext cx="2059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C3300"/>
                </a:solidFill>
              </a:rPr>
              <a:t>Докторантура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32541" y="1011870"/>
            <a:ext cx="53678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400" b="1" dirty="0">
                <a:solidFill>
                  <a:srgbClr val="CC3300"/>
                </a:solidFill>
              </a:rPr>
              <a:t>Результаты деятельности диссертационных советов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894" y="1580338"/>
            <a:ext cx="2376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25</a:t>
            </a: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НАПРАВЛЕНИЙ</a:t>
            </a:r>
          </a:p>
          <a:p>
            <a:pPr algn="ctr"/>
            <a:endParaRPr lang="ru-RU" sz="1600" b="1" dirty="0">
              <a:solidFill>
                <a:schemeClr val="tx2"/>
              </a:solidFill>
            </a:endParaRP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45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ДОКТОРАНТОВ</a:t>
            </a:r>
          </a:p>
        </p:txBody>
      </p:sp>
      <p:graphicFrame>
        <p:nvGraphicFramePr>
          <p:cNvPr id="19" name="Содержимое 4"/>
          <p:cNvGraphicFramePr>
            <a:graphicFrameLocks/>
          </p:cNvGraphicFramePr>
          <p:nvPr>
            <p:extLst/>
          </p:nvPr>
        </p:nvGraphicFramePr>
        <p:xfrm>
          <a:off x="3526971" y="1820379"/>
          <a:ext cx="5574798" cy="447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337977" y="3712553"/>
          <a:ext cx="2892903" cy="232517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9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517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600" b="1" baseline="0" dirty="0">
                          <a:solidFill>
                            <a:srgbClr val="283848"/>
                          </a:solidFill>
                        </a:rPr>
                        <a:t>Количество прикрепленных соискателей – </a:t>
                      </a:r>
                      <a:r>
                        <a:rPr lang="ru-RU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78</a:t>
                      </a:r>
                      <a:r>
                        <a:rPr lang="ru-RU" sz="1600" b="1" baseline="0" dirty="0">
                          <a:solidFill>
                            <a:srgbClr val="283848"/>
                          </a:solidFill>
                        </a:rPr>
                        <a:t>, из них: 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ru-RU" sz="1600" b="1" baseline="0" dirty="0">
                          <a:solidFill>
                            <a:srgbClr val="283848"/>
                          </a:solidFill>
                        </a:rPr>
                        <a:t> – соискатели Южного федерального университета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72</a:t>
                      </a:r>
                      <a:r>
                        <a:rPr lang="ru-RU" sz="1600" b="1" baseline="0" dirty="0">
                          <a:solidFill>
                            <a:srgbClr val="283848"/>
                          </a:solidFill>
                        </a:rPr>
                        <a:t> –  соискатели из других образовательных организаций</a:t>
                      </a:r>
                    </a:p>
                  </a:txBody>
                  <a:tcPr marL="68580" marR="6858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21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2. Организация научно-исследовательской и проектно-инновационной 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15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43524" y="75162"/>
            <a:ext cx="80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Создание объектов интеллектуальной деятельности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в 2012 и 2016 гг.</a:t>
            </a: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228598" y="2315424"/>
          <a:ext cx="8725280" cy="393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228598" y="1023529"/>
          <a:ext cx="5828072" cy="11326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74536">
                  <a:extLst>
                    <a:ext uri="{9D8B030D-6E8A-4147-A177-3AD203B41FA5}">
                      <a16:colId xmlns:a16="http://schemas.microsoft.com/office/drawing/2014/main" val="2389217186"/>
                    </a:ext>
                  </a:extLst>
                </a:gridCol>
                <a:gridCol w="1376768">
                  <a:extLst>
                    <a:ext uri="{9D8B030D-6E8A-4147-A177-3AD203B41FA5}">
                      <a16:colId xmlns:a16="http://schemas.microsoft.com/office/drawing/2014/main" val="3028868100"/>
                    </a:ext>
                  </a:extLst>
                </a:gridCol>
                <a:gridCol w="1376768">
                  <a:extLst>
                    <a:ext uri="{9D8B030D-6E8A-4147-A177-3AD203B41FA5}">
                      <a16:colId xmlns:a16="http://schemas.microsoft.com/office/drawing/2014/main" val="4098852376"/>
                    </a:ext>
                  </a:extLst>
                </a:gridCol>
              </a:tblGrid>
              <a:tr h="361215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2084970"/>
                  </a:ext>
                </a:extLst>
              </a:tr>
              <a:tr h="385722">
                <a:tc>
                  <a:txBody>
                    <a:bodyPr/>
                    <a:lstStyle/>
                    <a:p>
                      <a:pPr marL="72000">
                        <a:lnSpc>
                          <a:spcPct val="90000"/>
                        </a:lnSpc>
                      </a:pPr>
                      <a:r>
                        <a:rPr lang="ru-RU" sz="1400" b="1" dirty="0"/>
                        <a:t>Количество полученных </a:t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патентов и свидетельств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/>
                        <a:t>245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0037190"/>
                  </a:ext>
                </a:extLst>
              </a:tr>
              <a:tr h="3857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/>
                        <a:t>Количество заключенных лицензионных договоров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/>
                        <a:t>1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/>
                        <a:t>8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5014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53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2. Организация научно-исследовательской и проектно-инновационной 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16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43524" y="75162"/>
            <a:ext cx="80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Коммерциализация интеллектуальной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деятельности, млн ₽.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55695"/>
              </p:ext>
            </p:extLst>
          </p:nvPr>
        </p:nvGraphicFramePr>
        <p:xfrm>
          <a:off x="113958" y="974914"/>
          <a:ext cx="4101152" cy="53167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5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7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/>
                        <a:t>Доходы от управления интеллектуальной собственностью,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/>
                        <a:t>в том числе: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  <a:r>
                        <a:rPr lang="ru-RU" sz="1600" b="1" dirty="0"/>
                        <a:t>65,1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91456" marR="914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67">
                <a:tc>
                  <a:txBody>
                    <a:bodyPr/>
                    <a:lstStyle/>
                    <a:p>
                      <a:pPr marL="144000"/>
                      <a:r>
                        <a:rPr lang="ru-RU" sz="1400" dirty="0"/>
                        <a:t>лицензионные договоры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2,8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129">
                <a:tc>
                  <a:txBody>
                    <a:bodyPr/>
                    <a:lstStyle/>
                    <a:p>
                      <a:pPr marL="144000"/>
                      <a:r>
                        <a:rPr lang="ru-RU" sz="1400" dirty="0"/>
                        <a:t>доходы</a:t>
                      </a:r>
                      <a:r>
                        <a:rPr lang="ru-RU" sz="1400" baseline="0" dirty="0"/>
                        <a:t> от практического применения (внедрения) РНТД инновационными предприятиями, созданными </a:t>
                      </a:r>
                      <a:br>
                        <a:rPr lang="ru-RU" sz="1400" baseline="0" dirty="0"/>
                      </a:br>
                      <a:r>
                        <a:rPr lang="ru-RU" sz="1400" baseline="0" dirty="0"/>
                        <a:t>с участием ЮФУ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4</a:t>
                      </a:r>
                      <a:r>
                        <a:rPr lang="ru-RU" sz="1600" kern="1200" dirty="0"/>
                        <a:t>,</a:t>
                      </a:r>
                      <a:r>
                        <a:rPr lang="en-US" sz="1600" kern="1200" dirty="0"/>
                        <a:t>8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438">
                <a:tc>
                  <a:txBody>
                    <a:bodyPr/>
                    <a:lstStyle/>
                    <a:p>
                      <a:pPr marL="144000"/>
                      <a:r>
                        <a:rPr lang="ru-RU" sz="1400" dirty="0"/>
                        <a:t>доходы от выполнения хозяйственных договоров с инновационными предприятиями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3</a:t>
                      </a:r>
                      <a:r>
                        <a:rPr lang="ru-RU" sz="1600" kern="1200" dirty="0"/>
                        <a:t>8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3159">
                <a:tc>
                  <a:txBody>
                    <a:bodyPr/>
                    <a:lstStyle/>
                    <a:p>
                      <a:pPr marL="144000"/>
                      <a:r>
                        <a:rPr lang="ru-RU" sz="1400" dirty="0"/>
                        <a:t>доходы от использования интеллектуальной собственности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в производстве научно-технической продукции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  <a:r>
                        <a:rPr lang="ru-RU" sz="1600" dirty="0"/>
                        <a:t>0,5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53216"/>
              </p:ext>
            </p:extLst>
          </p:nvPr>
        </p:nvGraphicFramePr>
        <p:xfrm>
          <a:off x="4271091" y="974914"/>
          <a:ext cx="4729317" cy="531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67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694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созданных с участием ЮФУ хозяйственных обществ, ед..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694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предприятий «инновационного пояса» ЮФУ, 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25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Объем выполненных работ и услуг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предприятиями «инновационного пояса», млрд.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694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Участие в Программах инновационного развития госкомпаний, 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694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Участие в развитии технологических платформ, 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69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2. Организация научно-исследовательской и проектно-инновационной 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17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43524" y="75162"/>
            <a:ext cx="80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Эффективность загрузки учебно-научного оборудования, 2016 г.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02466"/>
              </p:ext>
            </p:extLst>
          </p:nvPr>
        </p:nvGraphicFramePr>
        <p:xfrm>
          <a:off x="0" y="974610"/>
          <a:ext cx="9144000" cy="5354441"/>
        </p:xfrm>
        <a:graphic>
          <a:graphicData uri="http://schemas.openxmlformats.org/drawingml/2006/table">
            <a:tbl>
              <a:tblPr/>
              <a:tblGrid>
                <a:gridCol w="248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3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Направление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науки и образования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Количество оборудования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(ед.)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Балансовая стоимость оборудования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(млн ₽)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Загрузка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Оборудования, 2015-2016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Фактическое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(час.)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181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Естественнонаучное </a:t>
                      </a:r>
                    </a:p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физико-математическое 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3 311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2 658,95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63/73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1 244/1</a:t>
                      </a:r>
                      <a:r>
                        <a:rPr lang="ru-RU" sz="1600" baseline="0" dirty="0">
                          <a:latin typeface="+mn-lt"/>
                          <a:ea typeface="Times New Roman"/>
                          <a:cs typeface="Times New Roman"/>
                        </a:rPr>
                        <a:t> 437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181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Инженерное 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951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072,07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65/76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1 246 / 1</a:t>
                      </a:r>
                      <a:r>
                        <a:rPr lang="ru-RU" sz="1600" baseline="0" dirty="0">
                          <a:latin typeface="+mn-lt"/>
                          <a:ea typeface="Times New Roman"/>
                          <a:cs typeface="Times New Roman"/>
                        </a:rPr>
                        <a:t> 496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348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Гуманитарное </a:t>
                      </a:r>
                      <a:b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социально-экономическое 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458,07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63/63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1 208/ 1 245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181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области психологии и педагогики 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377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148,16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68/66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726 / 1 299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181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В области архитектуры  </a:t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и искусств 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479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138,75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66/65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1 280 / 1 283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71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698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476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68,5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1 138 / 1 352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51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2. Организация научно-исследовательской и проектно-инновационной 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18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69649" y="61650"/>
            <a:ext cx="8056884" cy="68326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Направления совершенствования научно-инновационной 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17988" y="867917"/>
          <a:ext cx="8908545" cy="5392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9515">
                  <a:extLst>
                    <a:ext uri="{9D8B030D-6E8A-4147-A177-3AD203B41FA5}">
                      <a16:colId xmlns:a16="http://schemas.microsoft.com/office/drawing/2014/main" val="1903819861"/>
                    </a:ext>
                  </a:extLst>
                </a:gridCol>
                <a:gridCol w="2969515">
                  <a:extLst>
                    <a:ext uri="{9D8B030D-6E8A-4147-A177-3AD203B41FA5}">
                      <a16:colId xmlns:a16="http://schemas.microsoft.com/office/drawing/2014/main" val="2547395268"/>
                    </a:ext>
                  </a:extLst>
                </a:gridCol>
                <a:gridCol w="2969515">
                  <a:extLst>
                    <a:ext uri="{9D8B030D-6E8A-4147-A177-3AD203B41FA5}">
                      <a16:colId xmlns:a16="http://schemas.microsoft.com/office/drawing/2014/main" val="1259694458"/>
                    </a:ext>
                  </a:extLst>
                </a:gridCol>
              </a:tblGrid>
              <a:tr h="4551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Задачи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Перспективы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519460"/>
                  </a:ext>
                </a:extLst>
              </a:tr>
              <a:tr h="16084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Повышение</a:t>
                      </a:r>
                      <a:r>
                        <a:rPr lang="ru-RU" sz="1600" baseline="0" dirty="0"/>
                        <a:t> э</a:t>
                      </a:r>
                      <a:r>
                        <a:rPr lang="ru-RU" sz="1600" dirty="0"/>
                        <a:t>ффективности</a:t>
                      </a:r>
                      <a:r>
                        <a:rPr lang="ru-RU" sz="1600" baseline="0" dirty="0"/>
                        <a:t> использования исследовательской инфраструктуры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Формирование</a:t>
                      </a:r>
                      <a:r>
                        <a:rPr lang="ru-RU" sz="1600" baseline="0" dirty="0"/>
                        <a:t> системы тематического планирования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Развитие сетевого взаимодействия</a:t>
                      </a:r>
                      <a:r>
                        <a:rPr lang="ru-RU" sz="1600" baseline="0" dirty="0"/>
                        <a:t> с индустриальными партнерами и академическими сообществами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058812"/>
                  </a:ext>
                </a:extLst>
              </a:tr>
              <a:tr h="13092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Использование экспертного потенциала университета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Развитие</a:t>
                      </a:r>
                      <a:r>
                        <a:rPr lang="ru-RU" sz="1600" baseline="0" dirty="0"/>
                        <a:t> механизма коммерциализации результатов интеллектуальной деятельности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Повышение</a:t>
                      </a:r>
                      <a:r>
                        <a:rPr lang="ru-RU" sz="1600" baseline="0" dirty="0"/>
                        <a:t> эффективности управления интеллектуальной собственностью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79161"/>
                  </a:ext>
                </a:extLst>
              </a:tr>
              <a:tr h="10099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Повышение</a:t>
                      </a:r>
                      <a:r>
                        <a:rPr lang="ru-RU" sz="1600" baseline="0" dirty="0"/>
                        <a:t> качества проектных решений </a:t>
                      </a:r>
                    </a:p>
                    <a:p>
                      <a:pPr algn="ctr"/>
                      <a:r>
                        <a:rPr lang="ru-RU" sz="1600" baseline="0" dirty="0"/>
                        <a:t>и публикаций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Повышение эффективности</a:t>
                      </a:r>
                      <a:r>
                        <a:rPr lang="ru-RU" sz="1600" baseline="0" dirty="0"/>
                        <a:t> использования всех видов ресурсов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Повышение академической репутации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835976"/>
                  </a:ext>
                </a:extLst>
              </a:tr>
              <a:tr h="10099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Выход  на международные рынки НИОКР,</a:t>
                      </a:r>
                    </a:p>
                    <a:p>
                      <a:pPr algn="ctr"/>
                      <a:r>
                        <a:rPr lang="ru-RU" sz="1600" dirty="0"/>
                        <a:t>трансфер</a:t>
                      </a:r>
                      <a:r>
                        <a:rPr lang="ru-RU" sz="1600" baseline="0" dirty="0"/>
                        <a:t> результатов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Механизмы поддержки проектных</a:t>
                      </a:r>
                      <a:r>
                        <a:rPr lang="ru-RU" sz="1600" baseline="0" dirty="0"/>
                        <a:t> и инфраструктурных решений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Трансфер</a:t>
                      </a:r>
                      <a:r>
                        <a:rPr lang="ru-RU" sz="1600" dirty="0"/>
                        <a:t> технологий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61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91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3. Развитие кадрового потенциала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19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69649" y="61650"/>
            <a:ext cx="8056884" cy="68326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Общая численность персонала университета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20</a:t>
            </a:r>
            <a:r>
              <a:rPr lang="en-US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1</a:t>
            </a: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5</a:t>
            </a:r>
            <a:r>
              <a:rPr lang="en-US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-2016</a:t>
            </a: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гг., чел.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2053844"/>
              </p:ext>
            </p:extLst>
          </p:nvPr>
        </p:nvGraphicFramePr>
        <p:xfrm>
          <a:off x="298987" y="1769533"/>
          <a:ext cx="8546026" cy="451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70760018"/>
              </p:ext>
            </p:extLst>
          </p:nvPr>
        </p:nvGraphicFramePr>
        <p:xfrm>
          <a:off x="-152995" y="1619274"/>
          <a:ext cx="4683806" cy="249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83350196"/>
              </p:ext>
            </p:extLst>
          </p:nvPr>
        </p:nvGraphicFramePr>
        <p:xfrm>
          <a:off x="5072677" y="1577098"/>
          <a:ext cx="2089527" cy="244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630041" y="1231264"/>
            <a:ext cx="5019667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Удельный вес по категориям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3371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1. Организация образовательной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2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43524" y="75162"/>
            <a:ext cx="80568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Образовательные программы</a:t>
            </a:r>
            <a:r>
              <a:rPr lang="en-US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</a:t>
            </a:r>
            <a:b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высшего образования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34865432"/>
              </p:ext>
            </p:extLst>
          </p:nvPr>
        </p:nvGraphicFramePr>
        <p:xfrm>
          <a:off x="3734199" y="1577407"/>
          <a:ext cx="5391801" cy="107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800061" y="1003136"/>
            <a:ext cx="432593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b="1" dirty="0"/>
              <a:t>Подготовка научно-педагогический кадров высшей квалификации в аспирантуре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59395" y="5864265"/>
            <a:ext cx="1841013" cy="369332"/>
          </a:xfrm>
          <a:prstGeom prst="rect">
            <a:avLst/>
          </a:prstGeom>
          <a:solidFill>
            <a:srgbClr val="B0CB1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>
                <a:cs typeface="Times New Roman" panose="02020603050405020304" pitchFamily="18" charset="0"/>
              </a:rPr>
              <a:t>Естественнонаучное </a:t>
            </a:r>
            <a:br>
              <a:rPr lang="ru-RU" sz="1200" b="1" dirty="0">
                <a:cs typeface="Times New Roman" panose="02020603050405020304" pitchFamily="18" charset="0"/>
              </a:rPr>
            </a:br>
            <a:r>
              <a:rPr lang="ru-RU" sz="1200" b="1" dirty="0">
                <a:cs typeface="Times New Roman" panose="02020603050405020304" pitchFamily="18" charset="0"/>
              </a:rPr>
              <a:t>и физико-математическое</a:t>
            </a:r>
            <a:endParaRPr lang="ru-RU" sz="1200" dirty="0"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20562" y="5859229"/>
            <a:ext cx="1727568" cy="369332"/>
          </a:xfrm>
          <a:prstGeom prst="rect">
            <a:avLst/>
          </a:prstGeom>
          <a:solidFill>
            <a:srgbClr val="B4C0CF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b="1" dirty="0">
                <a:cs typeface="Times New Roman" panose="02020603050405020304" pitchFamily="18" charset="0"/>
              </a:rPr>
              <a:t>Инженерное</a:t>
            </a:r>
            <a:endParaRPr lang="ru-RU" sz="1200" dirty="0"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83699" y="5864265"/>
            <a:ext cx="1813573" cy="369332"/>
          </a:xfrm>
          <a:prstGeom prst="rect">
            <a:avLst/>
          </a:prstGeom>
          <a:solidFill>
            <a:srgbClr val="80CFF4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b="1" dirty="0">
                <a:cs typeface="Times New Roman" panose="02020603050405020304" pitchFamily="18" charset="0"/>
              </a:rPr>
              <a:t>Гуманитарное и социально-экономическое</a:t>
            </a:r>
            <a:endParaRPr lang="ru-RU" sz="1200" dirty="0"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31826" y="5864265"/>
            <a:ext cx="1692000" cy="369332"/>
          </a:xfrm>
          <a:prstGeom prst="rect">
            <a:avLst/>
          </a:prstGeom>
          <a:solidFill>
            <a:srgbClr val="008495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/>
              </a:rPr>
              <a:t>В области психологии </a:t>
            </a:r>
            <a:br>
              <a:rPr lang="ru-RU" sz="1200" b="1" dirty="0">
                <a:solidFill>
                  <a:schemeClr val="bg1"/>
                </a:solidFill>
                <a:effectLst/>
              </a:rPr>
            </a:br>
            <a:r>
              <a:rPr lang="ru-RU" sz="1200" b="1" dirty="0">
                <a:solidFill>
                  <a:schemeClr val="bg1"/>
                </a:solidFill>
                <a:effectLst/>
              </a:rPr>
              <a:t>и педагогики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457" y="5859229"/>
            <a:ext cx="1717103" cy="369332"/>
          </a:xfrm>
          <a:prstGeom prst="rect">
            <a:avLst/>
          </a:prstGeom>
          <a:solidFill>
            <a:srgbClr val="FCC300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b="1" dirty="0">
                <a:cs typeface="Times New Roman" panose="02020603050405020304" pitchFamily="18" charset="0"/>
              </a:rPr>
              <a:t>В области архитектуры </a:t>
            </a:r>
            <a:br>
              <a:rPr lang="ru-RU" sz="1200" b="1" dirty="0">
                <a:cs typeface="Times New Roman" panose="02020603050405020304" pitchFamily="18" charset="0"/>
              </a:rPr>
            </a:br>
            <a:r>
              <a:rPr lang="ru-RU" sz="1200" b="1" dirty="0">
                <a:cs typeface="Times New Roman" panose="02020603050405020304" pitchFamily="18" charset="0"/>
              </a:rPr>
              <a:t>и искусств</a:t>
            </a:r>
            <a:endParaRPr lang="ru-RU" sz="1200" dirty="0">
              <a:effectLst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02062104"/>
              </p:ext>
            </p:extLst>
          </p:nvPr>
        </p:nvGraphicFramePr>
        <p:xfrm>
          <a:off x="1693333" y="2782554"/>
          <a:ext cx="7307075" cy="31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052807" y="3704896"/>
            <a:ext cx="122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anose="02020603050405020304" pitchFamily="18" charset="0"/>
              </a:rPr>
              <a:t>ОАО «НПП КП </a:t>
            </a:r>
            <a:r>
              <a:rPr lang="en-US" sz="1050" b="1" dirty="0">
                <a:solidFill>
                  <a:schemeClr val="bg1"/>
                </a:solidFill>
                <a:cs typeface="Times New Roman" panose="02020603050405020304" pitchFamily="18" charset="0"/>
              </a:rPr>
              <a:t>“</a:t>
            </a:r>
            <a:r>
              <a:rPr lang="ru-RU" sz="1050" b="1" dirty="0">
                <a:solidFill>
                  <a:schemeClr val="bg1"/>
                </a:solidFill>
                <a:cs typeface="Times New Roman" panose="02020603050405020304" pitchFamily="18" charset="0"/>
              </a:rPr>
              <a:t>Квант</a:t>
            </a:r>
            <a:r>
              <a:rPr lang="en-US" sz="1050" b="1" dirty="0">
                <a:solidFill>
                  <a:schemeClr val="bg1"/>
                </a:solidFill>
                <a:cs typeface="Times New Roman" panose="02020603050405020304" pitchFamily="18" charset="0"/>
              </a:rPr>
              <a:t>”</a:t>
            </a:r>
            <a:r>
              <a:rPr lang="ru-RU" sz="1050" b="1" dirty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  <a:endParaRPr lang="ru-RU" sz="1050" dirty="0">
              <a:solidFill>
                <a:schemeClr val="bg1"/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38874" y="5377539"/>
            <a:ext cx="145659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050" b="1" dirty="0">
                <a:solidFill>
                  <a:schemeClr val="bg1"/>
                </a:solidFill>
              </a:rPr>
              <a:t>ОАО НПК «Русская радиоэлектроника»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82557" y="3740866"/>
            <a:ext cx="1602136" cy="4154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050" b="1" dirty="0">
                <a:solidFill>
                  <a:schemeClr val="bg1"/>
                </a:solidFill>
              </a:rPr>
              <a:t>Донской зональный  НИИ сельского хозяйства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2629" y="2899702"/>
            <a:ext cx="6578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cs typeface="Times New Roman" panose="02020603050405020304" pitchFamily="18" charset="0"/>
              </a:rPr>
              <a:t>Базовые кафедры по направлениям  науки и образования</a:t>
            </a:r>
            <a:endParaRPr lang="ru-RU" sz="1400" dirty="0">
              <a:effectLst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78799095"/>
              </p:ext>
            </p:extLst>
          </p:nvPr>
        </p:nvGraphicFramePr>
        <p:xfrm>
          <a:off x="67016" y="1107411"/>
          <a:ext cx="3971583" cy="175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703817" y="1020702"/>
            <a:ext cx="2854409" cy="23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b="1" dirty="0"/>
              <a:t>Количество реализуемых направлений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52807" y="4984766"/>
            <a:ext cx="1295672" cy="4154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050" b="1" dirty="0">
                <a:solidFill>
                  <a:schemeClr val="bg1"/>
                </a:solidFill>
              </a:rPr>
              <a:t>ОАО «Всероссийский НИИ «Градиент»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70443" y="3273671"/>
            <a:ext cx="1613256" cy="39154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050" b="1" dirty="0">
                <a:solidFill>
                  <a:schemeClr val="bg1"/>
                </a:solidFill>
              </a:rPr>
              <a:t>Ростовский-на-Дону НИИ радиосвязи</a:t>
            </a:r>
          </a:p>
        </p:txBody>
      </p:sp>
    </p:spTree>
    <p:extLst>
      <p:ext uri="{BB962C8B-B14F-4D97-AF65-F5344CB8AC3E}">
        <p14:creationId xmlns:p14="http://schemas.microsoft.com/office/powerpoint/2010/main" val="26765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3. Развитие кадрового потенциала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20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69649" y="61650"/>
            <a:ext cx="8056884" cy="68326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Распределение НПР в разрезе направлений науки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и образования в 201</a:t>
            </a:r>
            <a:r>
              <a:rPr lang="en-US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6</a:t>
            </a: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году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96269"/>
              </p:ext>
            </p:extLst>
          </p:nvPr>
        </p:nvGraphicFramePr>
        <p:xfrm>
          <a:off x="82026" y="867917"/>
          <a:ext cx="8897569" cy="5311804"/>
        </p:xfrm>
        <a:graphic>
          <a:graphicData uri="http://schemas.openxmlformats.org/drawingml/2006/table">
            <a:tbl>
              <a:tblPr firstRow="1" firstCol="1" bandRow="1"/>
              <a:tblGrid>
                <a:gridCol w="207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2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1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332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Направление науки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и образования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Численность, чел.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 возраст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НПР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Кандидат наук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Доктор наук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Всего </a:t>
                      </a:r>
                      <a:b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остепененные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НПР, имеющие ученые степени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осн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внешн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доля НПР, имеющих уч. степень </a:t>
                      </a:r>
                      <a:b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доктора, канд. наук, %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 возраст остепененных НПР</a:t>
                      </a:r>
                      <a:endParaRPr lang="ru-RU" sz="1400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65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Естественное и физико-математическое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854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934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660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B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65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Гуманитарное и социально-экономическое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974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83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Инженерное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497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547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665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 области психологии </a:t>
                      </a:r>
                      <a:b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 педагогики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197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206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134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665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области архитектуры 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 искусства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298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Филиалы  ЮФУ, Колледж и Лицей (СПО)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83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по ЮФУ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2787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3047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1662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78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3. Развитие кадрового потенциала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21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34891"/>
            <a:ext cx="8056884" cy="61486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Показатели кадрового потенциала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23354"/>
              </p:ext>
            </p:extLst>
          </p:nvPr>
        </p:nvGraphicFramePr>
        <p:xfrm>
          <a:off x="137672" y="825085"/>
          <a:ext cx="8868656" cy="541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378">
                  <a:extLst>
                    <a:ext uri="{9D8B030D-6E8A-4147-A177-3AD203B41FA5}">
                      <a16:colId xmlns:a16="http://schemas.microsoft.com/office/drawing/2014/main" val="450201099"/>
                    </a:ext>
                  </a:extLst>
                </a:gridCol>
                <a:gridCol w="1636139">
                  <a:extLst>
                    <a:ext uri="{9D8B030D-6E8A-4147-A177-3AD203B41FA5}">
                      <a16:colId xmlns:a16="http://schemas.microsoft.com/office/drawing/2014/main" val="2421928946"/>
                    </a:ext>
                  </a:extLst>
                </a:gridCol>
                <a:gridCol w="1636139">
                  <a:extLst>
                    <a:ext uri="{9D8B030D-6E8A-4147-A177-3AD203B41FA5}">
                      <a16:colId xmlns:a16="http://schemas.microsoft.com/office/drawing/2014/main" val="1655542449"/>
                    </a:ext>
                  </a:extLst>
                </a:gridCol>
              </a:tblGrid>
              <a:tr h="321534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17781" marR="17781" marT="17778" marB="1777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Достигнутые значения, %</a:t>
                      </a:r>
                    </a:p>
                  </a:txBody>
                  <a:tcPr marL="17781" marR="17781" marT="17778" marB="17778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914615"/>
                  </a:ext>
                </a:extLst>
              </a:tr>
              <a:tr h="321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17781" marR="17781" marT="17778" marB="1777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17781" marR="17781" marT="17778" marB="17778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78605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Удельный вес НПР, имеющих ученую степень кандидата наук, в общей численности НПР </a:t>
                      </a:r>
                    </a:p>
                  </a:txBody>
                  <a:tcPr marL="17781" marR="17781" marT="17778" marB="17778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55,44</a:t>
                      </a:r>
                    </a:p>
                  </a:txBody>
                  <a:tcPr marL="17781" marR="17781" marT="17778" marB="17778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54,55</a:t>
                      </a:r>
                    </a:p>
                  </a:txBody>
                  <a:tcPr marL="17781" marR="17781" marT="17778" marB="17778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50525704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Удельный вес НПР, имеющих ученую степень доктора наук, в общей численности НПР</a:t>
                      </a:r>
                    </a:p>
                  </a:txBody>
                  <a:tcPr marL="17781" marR="17781" marT="17778" marB="177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15,69</a:t>
                      </a:r>
                    </a:p>
                  </a:txBody>
                  <a:tcPr marL="17781" marR="17781" marT="17778" marB="177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15,03</a:t>
                      </a:r>
                    </a:p>
                  </a:txBody>
                  <a:tcPr marL="17781" marR="17781" marT="17778" marB="17778" anchor="ctr"/>
                </a:tc>
                <a:extLst>
                  <a:ext uri="{0D108BD9-81ED-4DB2-BD59-A6C34878D82A}">
                    <a16:rowId xmlns:a16="http://schemas.microsoft.com/office/drawing/2014/main" val="160170164"/>
                  </a:ext>
                </a:extLst>
              </a:tr>
              <a:tr h="783980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Удельный вес НПР, имеющих ученую степень кандидата наук и доктора наук, в общей численности НПР вуза (без совместителей и работающих по договорам гражданско-правового характера)</a:t>
                      </a:r>
                    </a:p>
                  </a:txBody>
                  <a:tcPr marL="17781" marR="17781" marT="17778" marB="177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71,26</a:t>
                      </a:r>
                    </a:p>
                  </a:txBody>
                  <a:tcPr marL="17781" marR="17781" marT="17778" marB="177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70,43</a:t>
                      </a:r>
                    </a:p>
                  </a:txBody>
                  <a:tcPr marL="17781" marR="17781" marT="17778" marB="17778" anchor="ctr"/>
                </a:tc>
                <a:extLst>
                  <a:ext uri="{0D108BD9-81ED-4DB2-BD59-A6C34878D82A}">
                    <a16:rowId xmlns:a16="http://schemas.microsoft.com/office/drawing/2014/main" val="584719514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ППС, имеющих ученую степень доктора наук, кандидата наук, в численности ППС (без совместителей)</a:t>
                      </a:r>
                    </a:p>
                  </a:txBody>
                  <a:tcPr marL="17781" marR="17781" marT="17778" marB="177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71,28</a:t>
                      </a:r>
                    </a:p>
                  </a:txBody>
                  <a:tcPr marL="17781" marR="17781" marT="17778" marB="177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73,79</a:t>
                      </a:r>
                    </a:p>
                  </a:txBody>
                  <a:tcPr marL="17781" marR="17781" marT="17778" marB="17778" anchor="ctr"/>
                </a:tc>
                <a:extLst>
                  <a:ext uri="{0D108BD9-81ED-4DB2-BD59-A6C34878D82A}">
                    <a16:rowId xmlns:a16="http://schemas.microsoft.com/office/drawing/2014/main" val="642020886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штатных работников ППС в общей численности НПР </a:t>
                      </a:r>
                    </a:p>
                  </a:txBody>
                  <a:tcPr marL="17781" marR="17781" marT="17778" marB="177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95,18</a:t>
                      </a:r>
                    </a:p>
                  </a:txBody>
                  <a:tcPr marL="17781" marR="17781" marT="17778" marB="177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91,05</a:t>
                      </a:r>
                    </a:p>
                  </a:txBody>
                  <a:tcPr marL="17781" marR="17781" marT="17778" marB="17778" anchor="ctr"/>
                </a:tc>
                <a:extLst>
                  <a:ext uri="{0D108BD9-81ED-4DB2-BD59-A6C34878D82A}">
                    <a16:rowId xmlns:a16="http://schemas.microsoft.com/office/drawing/2014/main" val="4020066341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докторов и кандидатов наук в возрасте до 39 лет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2870133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штатных НПР к общему количеству работников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2003116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штатных остепененных НПР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7003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55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3. Развитие кадрового потенциала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22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"/>
            <a:ext cx="8056884" cy="74975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Развитие кадрового потенциала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61771"/>
              </p:ext>
            </p:extLst>
          </p:nvPr>
        </p:nvGraphicFramePr>
        <p:xfrm>
          <a:off x="76538" y="846666"/>
          <a:ext cx="8908545" cy="54518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7082">
                  <a:extLst>
                    <a:ext uri="{9D8B030D-6E8A-4147-A177-3AD203B41FA5}">
                      <a16:colId xmlns:a16="http://schemas.microsoft.com/office/drawing/2014/main" val="1903819861"/>
                    </a:ext>
                  </a:extLst>
                </a:gridCol>
                <a:gridCol w="2941983">
                  <a:extLst>
                    <a:ext uri="{9D8B030D-6E8A-4147-A177-3AD203B41FA5}">
                      <a16:colId xmlns:a16="http://schemas.microsoft.com/office/drawing/2014/main" val="2547395268"/>
                    </a:ext>
                  </a:extLst>
                </a:gridCol>
                <a:gridCol w="3179480">
                  <a:extLst>
                    <a:ext uri="{9D8B030D-6E8A-4147-A177-3AD203B41FA5}">
                      <a16:colId xmlns:a16="http://schemas.microsoft.com/office/drawing/2014/main" val="1259694458"/>
                    </a:ext>
                  </a:extLst>
                </a:gridCol>
              </a:tblGrid>
              <a:tr h="39023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Задачи 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Перспективы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742519460"/>
                  </a:ext>
                </a:extLst>
              </a:tr>
              <a:tr h="1453766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в университете системы профессиональных стандартов и отбор персонала, наиболее соответствующего предъявляемым к должностям квалификационным требованиям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системы оценки и внедрение модели квалиметрии трудозатрат научно-педагогических работников с учетом квалиметрии трудозатрат обучающихся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поддержания оптимального баланса обновления и сохранения численности и качественного состава работников университета,  способных решать стоящие перед университетом задачи и оперативно реагировать на постоянно меняющиеся требования рынков труда и образовательных услуг</a:t>
                      </a:r>
                    </a:p>
                  </a:txBody>
                  <a:tcPr marL="72000" marR="72000" marT="0" marB="0"/>
                </a:tc>
                <a:extLst>
                  <a:ext uri="{0D108BD9-81ED-4DB2-BD59-A6C34878D82A}">
                    <a16:rowId xmlns:a16="http://schemas.microsoft.com/office/drawing/2014/main" val="2743058812"/>
                  </a:ext>
                </a:extLst>
              </a:tr>
              <a:tr h="1453766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Конкретизация и индивидуализация трудовых функций работников, относящихся к категории АУП с учетом требований, предъявляемых к должности профессиональными стандартами, определение показателей и критериев оценки эффективности  их деятельности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компетентности персонала области информационных технологий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Персонификация трудовых отношений с целью поддержки и повышения результативности научно-педагогических сотрудников, совершенствование системы стимулирования и конкурного отбора НПР с учетом индивидуальных достижений и ключевых направлений повышения конкурентоспособности университета</a:t>
                      </a:r>
                    </a:p>
                  </a:txBody>
                  <a:tcPr marL="72000" marR="72000" marT="0" marB="0"/>
                </a:tc>
                <a:extLst>
                  <a:ext uri="{0D108BD9-81ED-4DB2-BD59-A6C34878D82A}">
                    <a16:rowId xmlns:a16="http://schemas.microsoft.com/office/drawing/2014/main" val="115179161"/>
                  </a:ext>
                </a:extLst>
              </a:tr>
              <a:tr h="1082626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Продолжение работы по совершенствованию системы подбора и расстановки кадров, формированию системы кадрового резерва, повышению ответственности за результаты труда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реализация единой концепции повышения квалификации профессорско-преподавательского состава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к преподавательской, научной </a:t>
                      </a:r>
                      <a:b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административной деятельности перспективной молодежи в первую очередь из числа выпускников</a:t>
                      </a:r>
                    </a:p>
                  </a:txBody>
                  <a:tcPr marL="72000" marR="72000" marT="0" marB="0"/>
                </a:tc>
                <a:extLst>
                  <a:ext uri="{0D108BD9-81ED-4DB2-BD59-A6C34878D82A}">
                    <a16:rowId xmlns:a16="http://schemas.microsoft.com/office/drawing/2014/main" val="2184835976"/>
                  </a:ext>
                </a:extLst>
              </a:tr>
              <a:tr h="1038272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системы ключевых департаментов, выполняющих функции основных структурных подразделений по всем направлениям деятельности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/>
                </a:tc>
                <a:extLst>
                  <a:ext uri="{0D108BD9-81ED-4DB2-BD59-A6C34878D82A}">
                    <a16:rowId xmlns:a16="http://schemas.microsoft.com/office/drawing/2014/main" val="322468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233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4.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Совершенствование организационной, управленческой и материально-технической инфраструктуры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23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"/>
            <a:ext cx="8056884" cy="74975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defRPr/>
            </a:pP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Развитие ИТ-средств и систем в 2016 году</a:t>
            </a: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</a:t>
            </a:r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693570"/>
              </p:ext>
            </p:extLst>
          </p:nvPr>
        </p:nvGraphicFramePr>
        <p:xfrm>
          <a:off x="123652" y="901691"/>
          <a:ext cx="8896696" cy="5215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891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00012" y="145338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4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4.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Совершенствование организационной, управленческой и материально-технической инфраструктуры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pPr/>
              <a:t>24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4975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" y="-27947"/>
            <a:ext cx="653434" cy="64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"/>
            <a:ext cx="8056884" cy="74975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Комплексное обслуживание объектов инфраструктуры университета на Ростовской и Таганрогской площадках</a:t>
            </a:r>
          </a:p>
        </p:txBody>
      </p:sp>
      <p:grpSp>
        <p:nvGrpSpPr>
          <p:cNvPr id="13" name="Группа 146"/>
          <p:cNvGrpSpPr>
            <a:grpSpLocks/>
          </p:cNvGrpSpPr>
          <p:nvPr/>
        </p:nvGrpSpPr>
        <p:grpSpPr bwMode="auto">
          <a:xfrm>
            <a:off x="229479" y="1627798"/>
            <a:ext cx="8602663" cy="3584575"/>
            <a:chOff x="346214" y="2768881"/>
            <a:chExt cx="8464757" cy="3612223"/>
          </a:xfrm>
        </p:grpSpPr>
        <p:grpSp>
          <p:nvGrpSpPr>
            <p:cNvPr id="14" name="Группа 140"/>
            <p:cNvGrpSpPr>
              <a:grpSpLocks/>
            </p:cNvGrpSpPr>
            <p:nvPr/>
          </p:nvGrpSpPr>
          <p:grpSpPr bwMode="auto">
            <a:xfrm>
              <a:off x="346214" y="2768881"/>
              <a:ext cx="8464757" cy="3612223"/>
              <a:chOff x="36890" y="1997511"/>
              <a:chExt cx="8937962" cy="5110010"/>
            </a:xfrm>
          </p:grpSpPr>
          <p:grpSp>
            <p:nvGrpSpPr>
              <p:cNvPr id="17" name="Группа 136"/>
              <p:cNvGrpSpPr>
                <a:grpSpLocks/>
              </p:cNvGrpSpPr>
              <p:nvPr/>
            </p:nvGrpSpPr>
            <p:grpSpPr bwMode="auto">
              <a:xfrm>
                <a:off x="36890" y="1997511"/>
                <a:ext cx="8937962" cy="5110010"/>
                <a:chOff x="649466" y="1997511"/>
                <a:chExt cx="8937962" cy="5110010"/>
              </a:xfrm>
            </p:grpSpPr>
            <p:grpSp>
              <p:nvGrpSpPr>
                <p:cNvPr id="20" name="Группа 122"/>
                <p:cNvGrpSpPr>
                  <a:grpSpLocks/>
                </p:cNvGrpSpPr>
                <p:nvPr/>
              </p:nvGrpSpPr>
              <p:grpSpPr bwMode="auto">
                <a:xfrm>
                  <a:off x="649466" y="1997511"/>
                  <a:ext cx="8937962" cy="5110010"/>
                  <a:chOff x="649466" y="1997511"/>
                  <a:chExt cx="8937962" cy="5110010"/>
                </a:xfrm>
              </p:grpSpPr>
              <p:grpSp>
                <p:nvGrpSpPr>
                  <p:cNvPr id="23" name="Группа 116"/>
                  <p:cNvGrpSpPr>
                    <a:grpSpLocks/>
                  </p:cNvGrpSpPr>
                  <p:nvPr/>
                </p:nvGrpSpPr>
                <p:grpSpPr bwMode="auto">
                  <a:xfrm>
                    <a:off x="649466" y="1997511"/>
                    <a:ext cx="8937962" cy="5110010"/>
                    <a:chOff x="649466" y="1997511"/>
                    <a:chExt cx="8937962" cy="5110010"/>
                  </a:xfrm>
                </p:grpSpPr>
                <p:grpSp>
                  <p:nvGrpSpPr>
                    <p:cNvPr id="26" name="Группа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9466" y="1997511"/>
                      <a:ext cx="8937962" cy="5110010"/>
                      <a:chOff x="1278283" y="3416953"/>
                      <a:chExt cx="7193505" cy="3267964"/>
                    </a:xfrm>
                  </p:grpSpPr>
                  <p:grpSp>
                    <p:nvGrpSpPr>
                      <p:cNvPr id="33" name="Группа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78283" y="3416953"/>
                        <a:ext cx="7193505" cy="3267964"/>
                        <a:chOff x="1278283" y="3416953"/>
                        <a:chExt cx="7193505" cy="3267964"/>
                      </a:xfrm>
                    </p:grpSpPr>
                    <p:grpSp>
                      <p:nvGrpSpPr>
                        <p:cNvPr id="37" name="Группа 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78283" y="3416953"/>
                          <a:ext cx="7193505" cy="3267964"/>
                          <a:chOff x="1386803" y="3200929"/>
                          <a:chExt cx="7193505" cy="3267964"/>
                        </a:xfrm>
                      </p:grpSpPr>
                      <p:grpSp>
                        <p:nvGrpSpPr>
                          <p:cNvPr id="39" name="Группа 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86803" y="3200929"/>
                            <a:ext cx="7193505" cy="3267964"/>
                            <a:chOff x="1386803" y="3200929"/>
                            <a:chExt cx="7193505" cy="3267964"/>
                          </a:xfrm>
                        </p:grpSpPr>
                        <p:grpSp>
                          <p:nvGrpSpPr>
                            <p:cNvPr id="41" name="Группа 9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86803" y="3200929"/>
                              <a:ext cx="7193505" cy="3267964"/>
                              <a:chOff x="1386803" y="3200929"/>
                              <a:chExt cx="7193505" cy="3267964"/>
                            </a:xfrm>
                          </p:grpSpPr>
                          <p:grpSp>
                            <p:nvGrpSpPr>
                              <p:cNvPr id="43" name="Группа 9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86803" y="3200929"/>
                                <a:ext cx="7193505" cy="3267964"/>
                                <a:chOff x="1386803" y="3284146"/>
                                <a:chExt cx="7193505" cy="3267964"/>
                              </a:xfrm>
                            </p:grpSpPr>
                            <p:grpSp>
                              <p:nvGrpSpPr>
                                <p:cNvPr id="45" name="Группа 9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86803" y="3284146"/>
                                  <a:ext cx="7193505" cy="3267964"/>
                                  <a:chOff x="1386803" y="3394757"/>
                                  <a:chExt cx="7193505" cy="3166819"/>
                                </a:xfrm>
                              </p:grpSpPr>
                              <p:pic>
                                <p:nvPicPr>
                                  <p:cNvPr id="47" name="Picture 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 l="32889" t="26067" r="11609" b="31767"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386803" y="3394757"/>
                                    <a:ext cx="7193505" cy="3166819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2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  <p:pic>
                                <p:nvPicPr>
                                  <p:cNvPr id="48" name="Picture 4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 l="44022" t="22276" r="28670" b="34880"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390809" y="3492805"/>
                                    <a:ext cx="1535370" cy="114125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grpSp>
                            <p:sp>
                              <p:nvSpPr>
                                <p:cNvPr id="46" name="Овал 45"/>
                                <p:cNvSpPr/>
                                <p:nvPr/>
                              </p:nvSpPr>
                              <p:spPr>
                                <a:xfrm>
                                  <a:off x="4362968" y="5900833"/>
                                  <a:ext cx="67701" cy="72364"/>
                                </a:xfrm>
                                <a:prstGeom prst="ellipse">
                                  <a:avLst/>
                                </a:prstGeom>
                                <a:effectLst>
                                  <a:outerShdw blurRad="63500" sx="102000" sy="102000" algn="ctr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</p:spPr>
                              <p:style>
                                <a:lnRef idx="2">
                                  <a:schemeClr val="accent3">
                                    <a:shade val="50000"/>
                                  </a:schemeClr>
                                </a:lnRef>
                                <a:fillRef idx="1">
                                  <a:schemeClr val="accent3"/>
                                </a:fillRef>
                                <a:effectRef idx="0">
                                  <a:schemeClr val="accent3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fontAlgn="auto" hangingPunct="1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defRPr/>
                                  </a:pPr>
                                  <a:endParaRPr lang="ru-RU" sz="1050" dirty="0"/>
                                </a:p>
                              </p:txBody>
                            </p:sp>
                          </p:grpSp>
                          <p:sp>
                            <p:nvSpPr>
                              <p:cNvPr id="44" name="Овал 43"/>
                              <p:cNvSpPr/>
                              <p:nvPr/>
                            </p:nvSpPr>
                            <p:spPr>
                              <a:xfrm>
                                <a:off x="4166504" y="5625128"/>
                                <a:ext cx="70356" cy="7236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18AEC2"/>
                              </a:solidFill>
                              <a:ln>
                                <a:solidFill>
                                  <a:srgbClr val="1596A7"/>
                                </a:solidFill>
                              </a:ln>
                              <a:effectLst>
                                <a:outerShdw blurRad="63500" sx="102000" sy="102000" algn="c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p:spPr>
                            <p:style>
                              <a:lnRef idx="2">
                                <a:schemeClr val="accent2">
                                  <a:shade val="50000"/>
                                </a:schemeClr>
                              </a:lnRef>
                              <a:fillRef idx="1">
                                <a:schemeClr val="accent2"/>
                              </a:fillRef>
                              <a:effectRef idx="0">
                                <a:schemeClr val="accent2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fontAlgn="auto" hangingPunct="1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42" name="Овал 41"/>
                            <p:cNvSpPr/>
                            <p:nvPr/>
                          </p:nvSpPr>
                          <p:spPr>
                            <a:xfrm>
                              <a:off x="4126680" y="5942082"/>
                              <a:ext cx="71683" cy="70917"/>
                            </a:xfrm>
                            <a:prstGeom prst="ellipse">
                              <a:avLst/>
                            </a:prstGeom>
                            <a:effectLst>
                              <a:outerShdw blurRad="63500" sx="102000" sy="102000" algn="c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fontAlgn="auto" hangingPunct="1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40" name="Овал 39"/>
                          <p:cNvSpPr/>
                          <p:nvPr/>
                        </p:nvSpPr>
                        <p:spPr>
                          <a:xfrm>
                            <a:off x="4871385" y="5227125"/>
                            <a:ext cx="71683" cy="70917"/>
                          </a:xfrm>
                          <a:prstGeom prst="ellipse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36" name="Овал 35"/>
                        <p:cNvSpPr/>
                        <p:nvPr/>
                      </p:nvSpPr>
                      <p:spPr>
                        <a:xfrm>
                          <a:off x="5884568" y="5916410"/>
                          <a:ext cx="71683" cy="72364"/>
                        </a:xfrm>
                        <a:prstGeom prst="ellipse">
                          <a:avLst/>
                        </a:prstGeom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/>
                        </a:p>
                      </p:txBody>
                    </p:sp>
                  </p:grpSp>
                  <p:sp>
                    <p:nvSpPr>
                      <p:cNvPr id="34" name="Овал 33"/>
                      <p:cNvSpPr/>
                      <p:nvPr/>
                    </p:nvSpPr>
                    <p:spPr>
                      <a:xfrm>
                        <a:off x="6293426" y="5774577"/>
                        <a:ext cx="71683" cy="70916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27" name="Группа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60560" y="4296661"/>
                      <a:ext cx="987317" cy="1387389"/>
                      <a:chOff x="6560560" y="4296661"/>
                      <a:chExt cx="987317" cy="1387389"/>
                    </a:xfrm>
                  </p:grpSpPr>
                  <p:cxnSp>
                    <p:nvCxnSpPr>
                      <p:cNvPr id="31" name="Прямая соединительная линия 30"/>
                      <p:cNvCxnSpPr>
                        <a:stCxn id="34" idx="0"/>
                        <a:endCxn id="32" idx="4"/>
                      </p:cNvCxnSpPr>
                      <p:nvPr/>
                    </p:nvCxnSpPr>
                    <p:spPr>
                      <a:xfrm flipV="1">
                        <a:off x="6923687" y="5086601"/>
                        <a:ext cx="128651" cy="597450"/>
                      </a:xfrm>
                      <a:prstGeom prst="line">
                        <a:avLst/>
                      </a:prstGeom>
                      <a:ln w="9525"/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32" name="Picture 6" descr="Похожее изображение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560" y="4296661"/>
                        <a:ext cx="987317" cy="789602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accent2"/>
                        </a:solidFill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</p:grpSp>
                <p:grpSp>
                  <p:nvGrpSpPr>
                    <p:cNvPr id="28" name="Группа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4098" y="4680462"/>
                      <a:ext cx="988350" cy="1321954"/>
                      <a:chOff x="5474098" y="4680462"/>
                      <a:chExt cx="988350" cy="1321954"/>
                    </a:xfrm>
                  </p:grpSpPr>
                  <p:cxnSp>
                    <p:nvCxnSpPr>
                      <p:cNvPr id="29" name="Прямая соединительная линия 28"/>
                      <p:cNvCxnSpPr>
                        <a:stCxn id="36" idx="5"/>
                      </p:cNvCxnSpPr>
                      <p:nvPr/>
                    </p:nvCxnSpPr>
                    <p:spPr>
                      <a:xfrm flipH="1" flipV="1">
                        <a:off x="6140234" y="5410219"/>
                        <a:ext cx="306784" cy="592924"/>
                      </a:xfrm>
                      <a:prstGeom prst="line">
                        <a:avLst/>
                      </a:prstGeom>
                      <a:ln w="9525">
                        <a:solidFill>
                          <a:schemeClr val="accent6"/>
                        </a:solidFill>
                      </a:ln>
                    </p:spPr>
                    <p:style>
                      <a:lnRef idx="1">
                        <a:schemeClr val="accent6"/>
                      </a:lnRef>
                      <a:fillRef idx="0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30" name="Picture 8" descr="Картинки по запросу юфу садовая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098" y="4680462"/>
                        <a:ext cx="988350" cy="789645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accent6"/>
                        </a:solidFill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</p:grpSp>
              </p:grpSp>
              <p:pic>
                <p:nvPicPr>
                  <p:cNvPr id="24" name="Picture 10" descr="Картинки по запросу юфу НИИ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912936" y="5582212"/>
                    <a:ext cx="965211" cy="814096"/>
                  </a:xfrm>
                  <a:prstGeom prst="ellipse">
                    <a:avLst/>
                  </a:prstGeom>
                  <a:noFill/>
                  <a:ln>
                    <a:solidFill>
                      <a:schemeClr val="accent5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cxnSp>
                <p:nvCxnSpPr>
                  <p:cNvPr id="25" name="Прямая соединительная линия 24"/>
                  <p:cNvCxnSpPr>
                    <a:stCxn id="42" idx="1"/>
                    <a:endCxn id="24" idx="6"/>
                  </p:cNvCxnSpPr>
                  <p:nvPr/>
                </p:nvCxnSpPr>
                <p:spPr>
                  <a:xfrm flipH="1" flipV="1">
                    <a:off x="3877293" y="5989565"/>
                    <a:ext cx="189678" cy="310041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Прямая соединительная линия 20"/>
                <p:cNvCxnSpPr>
                  <a:stCxn id="44" idx="1"/>
                </p:cNvCxnSpPr>
                <p:nvPr/>
              </p:nvCxnSpPr>
              <p:spPr>
                <a:xfrm flipH="1" flipV="1">
                  <a:off x="3918527" y="5251804"/>
                  <a:ext cx="197925" cy="552189"/>
                </a:xfrm>
                <a:prstGeom prst="line">
                  <a:avLst/>
                </a:prstGeom>
                <a:ln>
                  <a:solidFill>
                    <a:srgbClr val="1596A7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pic>
              <p:nvPicPr>
                <p:cNvPr id="22" name="Picture 22" descr="Картинки по запросу юфу общежития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359007" y="4483373"/>
                  <a:ext cx="988349" cy="793324"/>
                </a:xfrm>
                <a:prstGeom prst="ellipse">
                  <a:avLst/>
                </a:prstGeom>
                <a:noFill/>
                <a:ln>
                  <a:solidFill>
                    <a:srgbClr val="1596A7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cxnSp>
            <p:nvCxnSpPr>
              <p:cNvPr id="18" name="Прямая соединительная линия 17"/>
              <p:cNvCxnSpPr>
                <a:stCxn id="46" idx="6"/>
                <a:endCxn id="19" idx="1"/>
              </p:cNvCxnSpPr>
              <p:nvPr/>
            </p:nvCxnSpPr>
            <p:spPr>
              <a:xfrm flipV="1">
                <a:off x="3818907" y="6043879"/>
                <a:ext cx="425539" cy="101839"/>
              </a:xfrm>
              <a:prstGeom prst="line">
                <a:avLst/>
              </a:prstGeom>
              <a:ln w="9525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pic>
            <p:nvPicPr>
              <p:cNvPr id="19" name="Picture 2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44191" y="5654629"/>
                <a:ext cx="969920" cy="777439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15" name="Прямая соединительная линия 14"/>
            <p:cNvCxnSpPr>
              <a:stCxn id="40" idx="0"/>
              <a:endCxn id="16" idx="4"/>
            </p:cNvCxnSpPr>
            <p:nvPr/>
          </p:nvCxnSpPr>
          <p:spPr>
            <a:xfrm flipV="1">
              <a:off x="4488774" y="4685375"/>
              <a:ext cx="103095" cy="323148"/>
            </a:xfrm>
            <a:prstGeom prst="line">
              <a:avLst/>
            </a:prstGeom>
            <a:ln w="952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6" name="Picture 28" descr="Картинки по запросу ботанический сад юфу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23675" y="4140017"/>
              <a:ext cx="936023" cy="54471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49" name="Прямая соединительная линия 48"/>
          <p:cNvCxnSpPr>
            <a:stCxn id="54" idx="7"/>
            <a:endCxn id="50" idx="4"/>
          </p:cNvCxnSpPr>
          <p:nvPr/>
        </p:nvCxnSpPr>
        <p:spPr bwMode="auto">
          <a:xfrm flipV="1">
            <a:off x="2104317" y="3599473"/>
            <a:ext cx="320675" cy="219075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0" name="Picture 2" descr="Картинки по запросу таганрог кампус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57785" y="3056175"/>
            <a:ext cx="936000" cy="54262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1" name="Овал 50"/>
          <p:cNvSpPr/>
          <p:nvPr/>
        </p:nvSpPr>
        <p:spPr bwMode="auto">
          <a:xfrm>
            <a:off x="1880479" y="3782036"/>
            <a:ext cx="71438" cy="71437"/>
          </a:xfrm>
          <a:prstGeom prst="ellipse">
            <a:avLst/>
          </a:prstGeom>
          <a:solidFill>
            <a:srgbClr val="4DF1A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 bwMode="auto">
          <a:xfrm flipH="1">
            <a:off x="1621717" y="3840773"/>
            <a:ext cx="269875" cy="1984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 descr="Картинки по запросу таганрог общежития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869" y="3901220"/>
            <a:ext cx="936000" cy="540391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/>
          <p:cNvSpPr/>
          <p:nvPr/>
        </p:nvSpPr>
        <p:spPr bwMode="auto">
          <a:xfrm>
            <a:off x="2042404" y="3807436"/>
            <a:ext cx="71438" cy="73025"/>
          </a:xfrm>
          <a:prstGeom prst="ellipse">
            <a:avLst/>
          </a:prstGeom>
          <a:solidFill>
            <a:srgbClr val="934BC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5" name="Группа 73"/>
          <p:cNvGrpSpPr>
            <a:grpSpLocks/>
          </p:cNvGrpSpPr>
          <p:nvPr/>
        </p:nvGrpSpPr>
        <p:grpSpPr bwMode="auto">
          <a:xfrm>
            <a:off x="243767" y="823787"/>
            <a:ext cx="8669338" cy="1292225"/>
            <a:chOff x="211138" y="1427163"/>
            <a:chExt cx="8669337" cy="1311275"/>
          </a:xfrm>
        </p:grpSpPr>
        <p:sp>
          <p:nvSpPr>
            <p:cNvPr id="56" name="Стрелка вниз 55"/>
            <p:cNvSpPr/>
            <p:nvPr/>
          </p:nvSpPr>
          <p:spPr>
            <a:xfrm>
              <a:off x="1681163" y="1726791"/>
              <a:ext cx="857250" cy="563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трелка вниз 56"/>
            <p:cNvSpPr/>
            <p:nvPr/>
          </p:nvSpPr>
          <p:spPr>
            <a:xfrm>
              <a:off x="6324600" y="1709072"/>
              <a:ext cx="857250" cy="821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211138" y="1427163"/>
              <a:ext cx="8669337" cy="29801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Группы локаций объектов инфраструктуры</a:t>
              </a:r>
            </a:p>
          </p:txBody>
        </p:sp>
        <p:grpSp>
          <p:nvGrpSpPr>
            <p:cNvPr id="59" name="Группа 33869"/>
            <p:cNvGrpSpPr>
              <a:grpSpLocks/>
            </p:cNvGrpSpPr>
            <p:nvPr/>
          </p:nvGrpSpPr>
          <p:grpSpPr bwMode="auto">
            <a:xfrm>
              <a:off x="4614863" y="1803400"/>
              <a:ext cx="4265612" cy="935038"/>
              <a:chOff x="4702175" y="1789115"/>
              <a:chExt cx="4265613" cy="936001"/>
            </a:xfrm>
          </p:grpSpPr>
          <p:sp>
            <p:nvSpPr>
              <p:cNvPr id="67" name="Скругленный прямоугольник 66"/>
              <p:cNvSpPr/>
              <p:nvPr/>
            </p:nvSpPr>
            <p:spPr bwMode="auto">
              <a:xfrm>
                <a:off x="4702174" y="1789830"/>
                <a:ext cx="4265614" cy="9352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dirty="0">
                  <a:latin typeface="Cambria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600" dirty="0">
                  <a:latin typeface="Cambria" pitchFamily="18" charset="0"/>
                </a:endParaRPr>
              </a:p>
              <a:p>
                <a:pPr marL="719138" eaLnBrk="1" fontAlgn="auto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dirty="0">
                    <a:latin typeface="Cambria" pitchFamily="18" charset="0"/>
                  </a:rPr>
                  <a:t>«ЮФУ-Днепровский» – 24,0 млн. руб./год </a:t>
                </a:r>
                <a:br>
                  <a:rPr lang="ru-RU" sz="1100" dirty="0">
                    <a:latin typeface="Cambria" pitchFamily="18" charset="0"/>
                  </a:rPr>
                </a:br>
                <a:r>
                  <a:rPr lang="ru-RU" sz="1100" dirty="0">
                    <a:latin typeface="Cambria" pitchFamily="18" charset="0"/>
                  </a:rPr>
                  <a:t>«ЮФУ-Садовая, 33» – 15,8 млн. руб./год </a:t>
                </a:r>
                <a:br>
                  <a:rPr lang="ru-RU" sz="1100" dirty="0">
                    <a:latin typeface="Cambria" pitchFamily="18" charset="0"/>
                  </a:rPr>
                </a:br>
                <a:r>
                  <a:rPr lang="ru-RU" sz="1100" dirty="0">
                    <a:latin typeface="Cambria" pitchFamily="18" charset="0"/>
                  </a:rPr>
                  <a:t>«ЮФУ-Центр» – 16,3 млн. руб./год </a:t>
                </a:r>
              </a:p>
              <a:p>
                <a:pPr marL="719138" eaLnBrk="1" fontAlgn="auto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dirty="0">
                    <a:solidFill>
                      <a:schemeClr val="tx1"/>
                    </a:solidFill>
                    <a:latin typeface="Cambria" pitchFamily="18" charset="0"/>
                  </a:rPr>
                  <a:t>«Таганрог – Корпуса» - 39,5 млн. руб./год</a:t>
                </a:r>
              </a:p>
              <a:p>
                <a:pPr marL="719138" eaLnBrk="1" fontAlgn="auto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dirty="0">
                    <a:solidFill>
                      <a:schemeClr val="tx1"/>
                    </a:solidFill>
                    <a:latin typeface="Cambria" pitchFamily="18" charset="0"/>
                  </a:rPr>
                  <a:t>«Таганрог – Кампус» - 20,0 млн. руб./год</a:t>
                </a:r>
                <a:endParaRPr lang="ru-RU" sz="11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dirty="0">
                    <a:latin typeface="Cambria" pitchFamily="18" charset="0"/>
                  </a:rPr>
                  <a:t>     </a:t>
                </a:r>
                <a:endParaRPr lang="ru-RU" sz="1100" b="1" dirty="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68" name="Группа 33868"/>
              <p:cNvGrpSpPr>
                <a:grpSpLocks/>
              </p:cNvGrpSpPr>
              <p:nvPr/>
            </p:nvGrpSpPr>
            <p:grpSpPr bwMode="auto">
              <a:xfrm>
                <a:off x="5225265" y="1835603"/>
                <a:ext cx="150673" cy="859519"/>
                <a:chOff x="5225265" y="1847754"/>
                <a:chExt cx="150673" cy="859519"/>
              </a:xfrm>
            </p:grpSpPr>
            <p:sp>
              <p:nvSpPr>
                <p:cNvPr id="69" name="Овал 68"/>
                <p:cNvSpPr/>
                <p:nvPr/>
              </p:nvSpPr>
              <p:spPr bwMode="auto">
                <a:xfrm>
                  <a:off x="5229224" y="2203510"/>
                  <a:ext cx="142875" cy="14513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50" b="1" dirty="0"/>
                    <a:t>7</a:t>
                  </a:r>
                </a:p>
              </p:txBody>
            </p:sp>
            <p:sp>
              <p:nvSpPr>
                <p:cNvPr id="70" name="Овал 69"/>
                <p:cNvSpPr/>
                <p:nvPr/>
              </p:nvSpPr>
              <p:spPr bwMode="auto">
                <a:xfrm>
                  <a:off x="5226049" y="1856809"/>
                  <a:ext cx="142875" cy="13545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50" b="1" dirty="0"/>
                    <a:t>5</a:t>
                  </a:r>
                </a:p>
              </p:txBody>
            </p:sp>
            <p:sp>
              <p:nvSpPr>
                <p:cNvPr id="71" name="Овал 70"/>
                <p:cNvSpPr/>
                <p:nvPr/>
              </p:nvSpPr>
              <p:spPr bwMode="auto">
                <a:xfrm>
                  <a:off x="5226049" y="2022903"/>
                  <a:ext cx="142875" cy="143517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50" b="1" dirty="0"/>
                    <a:t>6</a:t>
                  </a:r>
                </a:p>
              </p:txBody>
            </p:sp>
            <p:sp>
              <p:nvSpPr>
                <p:cNvPr id="72" name="Овал 71"/>
                <p:cNvSpPr/>
                <p:nvPr/>
              </p:nvSpPr>
              <p:spPr bwMode="auto">
                <a:xfrm>
                  <a:off x="5227637" y="2380892"/>
                  <a:ext cx="141287" cy="14513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50" b="1" dirty="0"/>
                    <a:t>8</a:t>
                  </a:r>
                </a:p>
              </p:txBody>
            </p:sp>
            <p:sp>
              <p:nvSpPr>
                <p:cNvPr id="73" name="Овал 72"/>
                <p:cNvSpPr/>
                <p:nvPr/>
              </p:nvSpPr>
              <p:spPr bwMode="auto">
                <a:xfrm>
                  <a:off x="5232399" y="2561498"/>
                  <a:ext cx="142875" cy="145131"/>
                </a:xfrm>
                <a:prstGeom prst="ellipse">
                  <a:avLst/>
                </a:prstGeom>
                <a:solidFill>
                  <a:srgbClr val="00EBE6"/>
                </a:solidFill>
                <a:ln>
                  <a:solidFill>
                    <a:srgbClr val="00ACA8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50" b="1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</p:grpSp>
        <p:grpSp>
          <p:nvGrpSpPr>
            <p:cNvPr id="60" name="Группа 33866"/>
            <p:cNvGrpSpPr>
              <a:grpSpLocks/>
            </p:cNvGrpSpPr>
            <p:nvPr/>
          </p:nvGrpSpPr>
          <p:grpSpPr bwMode="auto">
            <a:xfrm>
              <a:off x="211138" y="1803400"/>
              <a:ext cx="4300537" cy="935038"/>
              <a:chOff x="192088" y="1790699"/>
              <a:chExt cx="4300537" cy="936000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192088" y="1791414"/>
                <a:ext cx="4300538" cy="9352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dirty="0">
                    <a:latin typeface="Cambria" pitchFamily="18" charset="0"/>
                  </a:rPr>
                  <a:t>«ЮФУ-ЗОРГЕ, 28» - 22,27 млн. руб./год</a:t>
                </a:r>
                <a:br>
                  <a:rPr lang="ru-RU" sz="1100" dirty="0">
                    <a:latin typeface="Cambria" pitchFamily="18" charset="0"/>
                  </a:rPr>
                </a:br>
                <a:r>
                  <a:rPr lang="ru-RU" sz="1100" dirty="0">
                    <a:latin typeface="Cambria" pitchFamily="18" charset="0"/>
                  </a:rPr>
                  <a:t>«ЮФУ-ЗОРГЕ, 21» - 30,00 млн. руб./год</a:t>
                </a:r>
                <a:br>
                  <a:rPr lang="ru-RU" sz="1100" dirty="0">
                    <a:latin typeface="Cambria" pitchFamily="18" charset="0"/>
                  </a:rPr>
                </a:br>
                <a:r>
                  <a:rPr lang="ru-RU" sz="1100" dirty="0">
                    <a:latin typeface="Cambria" pitchFamily="18" charset="0"/>
                  </a:rPr>
                  <a:t>            «НИИ – ЮФУ – СТАЧКИ» – 31,5 млн. руб./год </a:t>
                </a:r>
                <a:br>
                  <a:rPr lang="ru-RU" sz="1100" dirty="0">
                    <a:latin typeface="Cambria" pitchFamily="18" charset="0"/>
                  </a:rPr>
                </a:br>
                <a:r>
                  <a:rPr lang="ru-RU" sz="1100" dirty="0">
                    <a:latin typeface="Cambria" pitchFamily="18" charset="0"/>
                  </a:rPr>
                  <a:t>    «Ботанический сад» – 17,8 млн. руб./год</a:t>
                </a:r>
                <a:endParaRPr lang="ru-RU" sz="1100" b="1" dirty="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62" name="Группа 33865"/>
              <p:cNvGrpSpPr>
                <a:grpSpLocks/>
              </p:cNvGrpSpPr>
              <p:nvPr/>
            </p:nvGrpSpPr>
            <p:grpSpPr bwMode="auto">
              <a:xfrm>
                <a:off x="887875" y="1925642"/>
                <a:ext cx="144000" cy="663561"/>
                <a:chOff x="887875" y="1977015"/>
                <a:chExt cx="144000" cy="663561"/>
              </a:xfrm>
            </p:grpSpPr>
            <p:sp>
              <p:nvSpPr>
                <p:cNvPr id="63" name="Овал 62"/>
                <p:cNvSpPr/>
                <p:nvPr/>
              </p:nvSpPr>
              <p:spPr bwMode="auto">
                <a:xfrm>
                  <a:off x="887413" y="1986305"/>
                  <a:ext cx="144463" cy="143517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00" b="1" dirty="0"/>
                    <a:t>1</a:t>
                  </a:r>
                </a:p>
              </p:txBody>
            </p:sp>
            <p:sp>
              <p:nvSpPr>
                <p:cNvPr id="64" name="Овал 63"/>
                <p:cNvSpPr/>
                <p:nvPr/>
              </p:nvSpPr>
              <p:spPr bwMode="auto">
                <a:xfrm>
                  <a:off x="887413" y="2158849"/>
                  <a:ext cx="144463" cy="143518"/>
                </a:xfrm>
                <a:prstGeom prst="ellipse">
                  <a:avLst/>
                </a:prstGeom>
                <a:solidFill>
                  <a:srgbClr val="18AEC2"/>
                </a:solidFill>
                <a:ln>
                  <a:solidFill>
                    <a:srgbClr val="1596A7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00" b="1" dirty="0"/>
                    <a:t>2</a:t>
                  </a:r>
                </a:p>
              </p:txBody>
            </p:sp>
            <p:sp>
              <p:nvSpPr>
                <p:cNvPr id="65" name="Овал 64"/>
                <p:cNvSpPr/>
                <p:nvPr/>
              </p:nvSpPr>
              <p:spPr bwMode="auto">
                <a:xfrm>
                  <a:off x="887413" y="2326555"/>
                  <a:ext cx="144463" cy="1402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50" b="1" dirty="0"/>
                    <a:t>3</a:t>
                  </a:r>
                </a:p>
              </p:txBody>
            </p:sp>
            <p:sp>
              <p:nvSpPr>
                <p:cNvPr id="66" name="Овал 65"/>
                <p:cNvSpPr/>
                <p:nvPr/>
              </p:nvSpPr>
              <p:spPr bwMode="auto">
                <a:xfrm>
                  <a:off x="887413" y="2497486"/>
                  <a:ext cx="144463" cy="14351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50" b="1" dirty="0"/>
                    <a:t>4</a:t>
                  </a:r>
                </a:p>
              </p:txBody>
            </p:sp>
          </p:grpSp>
        </p:grpSp>
      </p:grpSp>
      <p:graphicFrame>
        <p:nvGraphicFramePr>
          <p:cNvPr id="74" name="Таблица 73"/>
          <p:cNvGraphicFramePr>
            <a:graphicFrameLocks noGrp="1"/>
          </p:cNvGraphicFramePr>
          <p:nvPr>
            <p:extLst/>
          </p:nvPr>
        </p:nvGraphicFramePr>
        <p:xfrm>
          <a:off x="243624" y="5238304"/>
          <a:ext cx="8583613" cy="108426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5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26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i="1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Сумма, руб.</a:t>
                      </a:r>
                      <a:endParaRPr lang="ru-RU" sz="1000" i="1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Обслуживаемая площадь, </a:t>
                      </a:r>
                      <a:r>
                        <a:rPr lang="ru-RU" sz="1000" dirty="0" err="1">
                          <a:effectLst/>
                        </a:rPr>
                        <a:t>кв.м</a:t>
                      </a:r>
                      <a:endParaRPr lang="ru-RU" sz="1000" i="1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effectLst/>
                        </a:rPr>
                        <a:t>Руб</a:t>
                      </a:r>
                      <a:r>
                        <a:rPr lang="ru-RU" sz="1000" kern="1200" dirty="0">
                          <a:effectLst/>
                        </a:rPr>
                        <a:t>/м2/год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7190" marR="17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2014</a:t>
                      </a:r>
                      <a:endParaRPr lang="ru-RU" sz="100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190 273 592,00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428 826,9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443,71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7190" marR="171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2015</a:t>
                      </a:r>
                      <a:endParaRPr lang="ru-RU" sz="10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184 643 002, 45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428 826,9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430,58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7190" marR="171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217 237 949, 07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464 540,7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467,64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7190" marR="171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2017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(плановые показатели)</a:t>
                      </a:r>
                      <a:endParaRPr lang="ru-RU" sz="100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223 751 255, 00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473 177,1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472,87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7190" marR="171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5" name="Группа 84"/>
          <p:cNvGrpSpPr/>
          <p:nvPr/>
        </p:nvGrpSpPr>
        <p:grpSpPr>
          <a:xfrm>
            <a:off x="6400801" y="2175648"/>
            <a:ext cx="1271486" cy="588846"/>
            <a:chOff x="6400801" y="2175648"/>
            <a:chExt cx="1271486" cy="588846"/>
          </a:xfrm>
        </p:grpSpPr>
        <p:pic>
          <p:nvPicPr>
            <p:cNvPr id="69633" name="Picture 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00801" y="2175648"/>
              <a:ext cx="965018" cy="58884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7" name="Прямая соединительная линия 76"/>
            <p:cNvCxnSpPr>
              <a:stCxn id="75" idx="3"/>
              <a:endCxn id="69633" idx="6"/>
            </p:cNvCxnSpPr>
            <p:nvPr/>
          </p:nvCxnSpPr>
          <p:spPr>
            <a:xfrm flipH="1">
              <a:off x="7365819" y="2286995"/>
              <a:ext cx="266868" cy="1830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Овал 74"/>
            <p:cNvSpPr/>
            <p:nvPr/>
          </p:nvSpPr>
          <p:spPr bwMode="auto">
            <a:xfrm>
              <a:off x="7593087" y="2234430"/>
              <a:ext cx="79200" cy="79200"/>
            </a:xfrm>
            <a:prstGeom prst="ellipse">
              <a:avLst/>
            </a:prstGeom>
            <a:solidFill>
              <a:srgbClr val="00EBE6"/>
            </a:solidFill>
            <a:ln>
              <a:solidFill>
                <a:srgbClr val="00ACA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454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4.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Совершенствование организационной, управленческой и материально-технической инфраструктуры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pPr/>
              <a:t>25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"/>
            <a:ext cx="8056884" cy="74975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Модернизация объектов недвижимости</a:t>
            </a:r>
          </a:p>
        </p:txBody>
      </p:sp>
      <p:sp>
        <p:nvSpPr>
          <p:cNvPr id="17" name="Прямоугольник 17"/>
          <p:cNvSpPr>
            <a:spLocks noChangeArrowheads="1"/>
          </p:cNvSpPr>
          <p:nvPr/>
        </p:nvSpPr>
        <p:spPr bwMode="auto">
          <a:xfrm>
            <a:off x="3083774" y="5471918"/>
            <a:ext cx="2845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Объект культурного наследия федерального значения «Дом купца </a:t>
            </a:r>
            <a:r>
              <a:rPr lang="ru-RU" altLang="ru-RU" sz="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Кистова</a:t>
            </a:r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, </a:t>
            </a:r>
            <a:r>
              <a:rPr lang="en-US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XIX</a:t>
            </a:r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 век» </a:t>
            </a:r>
            <a:b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</a:br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(Главный корпус, г. Ростов-на-Дону, </a:t>
            </a:r>
          </a:p>
          <a:p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ул. Большая Садовая, 105/42)</a:t>
            </a:r>
          </a:p>
          <a:p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Стоимость выполненных работ :  14 829,3 тыс. руб.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74" y="3360045"/>
            <a:ext cx="2845802" cy="2074868"/>
          </a:xfrm>
          <a:prstGeom prst="rect">
            <a:avLst/>
          </a:prstGeom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523" y="3374979"/>
            <a:ext cx="2772926" cy="204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17"/>
          <p:cNvSpPr>
            <a:spLocks noChangeArrowheads="1"/>
          </p:cNvSpPr>
          <p:nvPr/>
        </p:nvSpPr>
        <p:spPr bwMode="auto">
          <a:xfrm>
            <a:off x="6125722" y="5488131"/>
            <a:ext cx="2967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Объект культурного наследия федерального значения «Особняк Парамонова, </a:t>
            </a:r>
            <a:r>
              <a:rPr lang="ru-RU" altLang="ru-RU" sz="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нач</a:t>
            </a:r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. </a:t>
            </a:r>
            <a:r>
              <a:rPr lang="en-US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XX </a:t>
            </a:r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в.» (здание ЗНБ им. </a:t>
            </a:r>
            <a:b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</a:br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Ю.А. Жданова, г. Ростов-на-Дону, ул. Пушкинская, 148)</a:t>
            </a:r>
          </a:p>
          <a:p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Стоимость выполненных работ :  12 219, 1 тыс. руб.</a:t>
            </a:r>
          </a:p>
        </p:txBody>
      </p:sp>
      <p:pic>
        <p:nvPicPr>
          <p:cNvPr id="2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6" y="3364448"/>
            <a:ext cx="2765394" cy="207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17"/>
          <p:cNvSpPr>
            <a:spLocks noChangeArrowheads="1"/>
          </p:cNvSpPr>
          <p:nvPr/>
        </p:nvSpPr>
        <p:spPr bwMode="auto">
          <a:xfrm>
            <a:off x="95116" y="5463204"/>
            <a:ext cx="2892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Объект культурного наследия регионального значения «Здание городского училища им. Е.Т. Парамонова» </a:t>
            </a:r>
            <a:b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</a:br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(СКНЦ ВШ ЮФУ, г.  Ростов-на-Дону, </a:t>
            </a:r>
          </a:p>
          <a:p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ул. Пушкинская, 140)</a:t>
            </a:r>
          </a:p>
          <a:p>
            <a:r>
              <a:rPr lang="ru-RU" alt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Стоимость выполненных работ :  33 793,7 тыс. руб.</a:t>
            </a:r>
          </a:p>
        </p:txBody>
      </p:sp>
      <p:sp>
        <p:nvSpPr>
          <p:cNvPr id="28" name="Прямоугольник 20"/>
          <p:cNvSpPr>
            <a:spLocks noChangeArrowheads="1"/>
          </p:cNvSpPr>
          <p:nvPr/>
        </p:nvSpPr>
        <p:spPr bwMode="auto">
          <a:xfrm>
            <a:off x="0" y="906683"/>
            <a:ext cx="503893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В реализации мероприятий по модернизации объектов недвижимости</a:t>
            </a:r>
          </a:p>
          <a:p>
            <a:pPr algn="ctr"/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 в 2016 г.</a:t>
            </a:r>
          </a:p>
          <a:p>
            <a:pPr algn="ctr"/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задействовано 10 объектов, в том числе памятники культурного наследия </a:t>
            </a:r>
          </a:p>
          <a:p>
            <a:pPr algn="ctr"/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федерального и регионального значения.</a:t>
            </a:r>
          </a:p>
          <a:p>
            <a:pPr algn="ctr"/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Общий объем финансирования: </a:t>
            </a:r>
          </a:p>
          <a:p>
            <a:pPr algn="ctr"/>
            <a:r>
              <a:rPr lang="en-US" alt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159,8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млн руб.</a:t>
            </a:r>
          </a:p>
        </p:txBody>
      </p:sp>
      <p:graphicFrame>
        <p:nvGraphicFramePr>
          <p:cNvPr id="29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62188"/>
              </p:ext>
            </p:extLst>
          </p:nvPr>
        </p:nvGraphicFramePr>
        <p:xfrm>
          <a:off x="4963268" y="907476"/>
          <a:ext cx="4129932" cy="257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55460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4.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Совершенствование организационной, управленческой и материально-технической инфраструктуры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pPr/>
              <a:t>26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"/>
            <a:ext cx="8056884" cy="74975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Модернизация объектов недвижимости</a:t>
            </a: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222"/>
          <a:stretch>
            <a:fillRect/>
          </a:stretch>
        </p:blipFill>
        <p:spPr bwMode="auto">
          <a:xfrm>
            <a:off x="3103123" y="1773067"/>
            <a:ext cx="2898843" cy="1748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3103123" y="3615861"/>
            <a:ext cx="289884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Капитальный ремонт здания энергоблока для размещения Инжинирингового центра ЮФУ, </a:t>
            </a:r>
            <a:b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</a:b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Ростовская область, г. Таганрог, </a:t>
            </a:r>
            <a:b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</a:b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ул. Шевченко, 2/ ул. Чехова, 2.</a:t>
            </a:r>
          </a:p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Стоимость выполненных  работ: 35 897,3 тыс. руб. </a:t>
            </a:r>
          </a:p>
        </p:txBody>
      </p:sp>
      <p:sp>
        <p:nvSpPr>
          <p:cNvPr id="20" name="Прямоугольник 22"/>
          <p:cNvSpPr>
            <a:spLocks noChangeArrowheads="1"/>
          </p:cNvSpPr>
          <p:nvPr/>
        </p:nvSpPr>
        <p:spPr bwMode="auto">
          <a:xfrm>
            <a:off x="144309" y="3112489"/>
            <a:ext cx="2771256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Модернизация имущественного комплекса Ботанического сада </a:t>
            </a:r>
            <a:b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</a:b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Ростовская область,  </a:t>
            </a:r>
          </a:p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г. Ростов-на-Дону,</a:t>
            </a:r>
          </a:p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 ул. Ботанический спуск, 7.</a:t>
            </a:r>
          </a:p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Стоимость выполненных работ : </a:t>
            </a:r>
          </a:p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9 938, 0 тыс. руб.</a:t>
            </a:r>
            <a:endParaRPr lang="ru-RU" altLang="ru-RU" sz="1400" i="1" dirty="0">
              <a:solidFill>
                <a:schemeClr val="accent3">
                  <a:lumMod val="7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21" name="Прямоугольник 23"/>
          <p:cNvSpPr>
            <a:spLocks noChangeArrowheads="1"/>
          </p:cNvSpPr>
          <p:nvPr/>
        </p:nvSpPr>
        <p:spPr bwMode="auto">
          <a:xfrm>
            <a:off x="6196012" y="3290543"/>
            <a:ext cx="28280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Капитальный ремонт здания общежития № 5, </a:t>
            </a:r>
          </a:p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Ростовская область, г. Таганрог, ул. Чехова, 22.</a:t>
            </a:r>
          </a:p>
          <a:p>
            <a:pPr algn="ctr">
              <a:lnSpc>
                <a:spcPct val="150000"/>
              </a:lnSpc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anose="020B0604030504040204" pitchFamily="34" charset="0"/>
              </a:rPr>
              <a:t>Стоимость выполненных работ : 27 275,7 тыс. руб.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77" y="1352313"/>
            <a:ext cx="2847756" cy="17605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C:\Users\annakuznecova\AppData\Local\Microsoft\Windows\INetCache\Content.Outlook\5BXG5ZO6\DSC_01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9" y="1259995"/>
            <a:ext cx="2705100" cy="180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3025302" y="768484"/>
            <a:ext cx="19457" cy="5535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66817" y="774969"/>
            <a:ext cx="19457" cy="5535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83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4.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Совершенствование организационной, управленческой и материально-технической инфраструктуры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pPr/>
              <a:t>27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"/>
            <a:ext cx="8056884" cy="74975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Инфраструктура кампуса</a:t>
            </a:r>
          </a:p>
        </p:txBody>
      </p:sp>
      <p:pic>
        <p:nvPicPr>
          <p:cNvPr id="24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2" y="1018509"/>
            <a:ext cx="2802467" cy="186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946399" y="864673"/>
            <a:ext cx="4130676" cy="217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Плавательный бассейн (50 × 25)</a:t>
            </a:r>
          </a:p>
          <a:p>
            <a:pPr algn="ctr">
              <a:lnSpc>
                <a:spcPct val="114000"/>
              </a:lnSpc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общей площадью 8 627,1 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кв.м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14000"/>
              </a:lnSpc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расположенный по адресу: г. Ростов-на-Дону,</a:t>
            </a:r>
          </a:p>
          <a:p>
            <a:pPr algn="ctr">
              <a:lnSpc>
                <a:spcPct val="114000"/>
              </a:lnSpc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ул. Благодатная, 161/1 строение 1.</a:t>
            </a:r>
          </a:p>
          <a:p>
            <a:pPr algn="ctr">
              <a:lnSpc>
                <a:spcPct val="114000"/>
              </a:lnSpc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Общая стоимость – 840,7 млн руб., в том числе: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федеральный бюджет – 682,2 млн руб.;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внебюджетные источники университета – 42,1 млн руб.; 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Ростовской области – 116,8 млн руб. </a:t>
            </a:r>
          </a:p>
          <a:p>
            <a:pPr>
              <a:lnSpc>
                <a:spcPct val="114000"/>
              </a:lnSpc>
              <a:defRPr/>
            </a:pPr>
            <a:endParaRPr lang="ru-RU" sz="11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939537539"/>
              </p:ext>
            </p:extLst>
          </p:nvPr>
        </p:nvGraphicFramePr>
        <p:xfrm>
          <a:off x="1070205" y="3189786"/>
          <a:ext cx="6807346" cy="313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95732418"/>
              </p:ext>
            </p:extLst>
          </p:nvPr>
        </p:nvGraphicFramePr>
        <p:xfrm>
          <a:off x="6819899" y="1052726"/>
          <a:ext cx="2260839" cy="257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6805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4.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Совершенствование организационной, управленческой и материально-технической инфраструктуры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pPr/>
              <a:t>28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"/>
            <a:ext cx="8056884" cy="74975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Организационная структура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в 2012-2016 гг.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895" y="851958"/>
            <a:ext cx="8128000" cy="400050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МОДЕРНИЗАЦИИ СИСТЕМЫ УПРАВЛЕНИЯ УНИВЕРСИТЕТА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442" y="1887643"/>
            <a:ext cx="2376488" cy="1162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Обеспечение открытости данных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4175" y="3824711"/>
            <a:ext cx="2376487" cy="1242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Совершенствование системы управления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посредством создания единых порядков и регламентов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1842" y="1920241"/>
            <a:ext cx="2449513" cy="1181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Укрупнение структурных подразделений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посредством объединения факультетов и научно-исследовательских институтов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02480" y="3825240"/>
            <a:ext cx="2447925" cy="1234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Развитие и масштабирование автоматизированной системы 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7612" y="1885304"/>
            <a:ext cx="2447925" cy="12769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Интегрирование образовательной и научно-исследовательской деятельности, создание основы для проведения междисциплинарных исследований, увеличение объёмов и масштабов НИОКР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39050" y="3832860"/>
            <a:ext cx="2447925" cy="122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 системы ключевых департаментов, интегрирующих наиболее взаимосвязанные сферы деятельности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 rot="10800000">
            <a:off x="1335291" y="1375516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flipV="1">
            <a:off x="4333285" y="1346676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flipV="1">
            <a:off x="7239839" y="1345151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flipV="1">
            <a:off x="1339577" y="3323802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flipV="1">
            <a:off x="4305821" y="3365299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flipV="1">
            <a:off x="7424465" y="3369510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6200000" flipV="1">
            <a:off x="2785380" y="4278066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16200000" flipV="1">
            <a:off x="2808809" y="2289915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6200000" flipV="1">
            <a:off x="5802040" y="2313314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16200000" flipV="1">
            <a:off x="5863001" y="4255562"/>
            <a:ext cx="401553" cy="29472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32960" y="5478251"/>
            <a:ext cx="2447925" cy="6329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Повышение автономии</a:t>
            </a:r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4390584" y="2162615"/>
            <a:ext cx="339967" cy="6134097"/>
          </a:xfrm>
          <a:prstGeom prst="rightBrace">
            <a:avLst>
              <a:gd name="adj1" fmla="val 8518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0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14"/>
          <p:cNvGraphicFramePr>
            <a:graphicFrameLocks/>
          </p:cNvGraphicFramePr>
          <p:nvPr>
            <p:extLst/>
          </p:nvPr>
        </p:nvGraphicFramePr>
        <p:xfrm>
          <a:off x="0" y="3982903"/>
          <a:ext cx="4379912" cy="231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3" imgW="4377307" imgH="2328874" progId="Excel.Chart.8">
                  <p:embed/>
                </p:oleObj>
              </mc:Choice>
              <mc:Fallback>
                <p:oleObj r:id="rId3" imgW="4377307" imgH="2328874" progId="Excel.Chart.8">
                  <p:embed/>
                  <p:pic>
                    <p:nvPicPr>
                      <p:cNvPr id="28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82903"/>
                        <a:ext cx="4379912" cy="2313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5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4.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Совершенствование организационной, управленческой и материально-технической инфраструктуры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pPr/>
              <a:t>29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"/>
            <a:ext cx="8056884" cy="74975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Документооборот в 2015/2016 гг.</a:t>
            </a:r>
          </a:p>
        </p:txBody>
      </p:sp>
      <p:sp>
        <p:nvSpPr>
          <p:cNvPr id="26" name="Прямоугольник 8"/>
          <p:cNvSpPr>
            <a:spLocks noChangeArrowheads="1"/>
          </p:cNvSpPr>
          <p:nvPr/>
        </p:nvSpPr>
        <p:spPr bwMode="auto">
          <a:xfrm>
            <a:off x="44458" y="787056"/>
            <a:ext cx="9001125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51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В процессе оптимизации работы электронного документооборота учтены требования исключения дублирования функций и неразрывности бизнес-процессов, что позволило: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повысить персональную ответственность;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усовершенствовать </a:t>
            </a:r>
            <a:r>
              <a:rPr lang="ru-RU" altLang="ru-RU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информационно-инструментарную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систему организационно-методического, правового и информационного обеспечения систем управления и взаимодействия;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расширить полномочия руководителей структурных подразделений в части согласования нормативно-распорядительной документации в системе электронного документооборота(СЭД);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автоматизировать механизмы взаимодействия структурных подразделений;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обеспечить доступность и прозрачность процессов согласования документа для всех участников.</a:t>
            </a: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/>
          </p:nvPr>
        </p:nvGraphicFramePr>
        <p:xfrm>
          <a:off x="4639676" y="4017751"/>
          <a:ext cx="4305300" cy="222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439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1. Организация образовательной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86866" y="343787"/>
            <a:ext cx="403013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Контингент обучающихся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361171" y="1103952"/>
            <a:ext cx="4397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dirty="0"/>
              <a:t>Распределение контингента </a:t>
            </a:r>
            <a:br>
              <a:rPr lang="ru-RU" altLang="ru-RU" b="1" dirty="0"/>
            </a:br>
            <a:r>
              <a:rPr lang="ru-RU" altLang="ru-RU" b="1" dirty="0"/>
              <a:t>по уровням образования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4986866" y="1114610"/>
            <a:ext cx="4158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dirty="0"/>
              <a:t>Динамика распределения контингента по формам обучения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78733737"/>
              </p:ext>
            </p:extLst>
          </p:nvPr>
        </p:nvGraphicFramePr>
        <p:xfrm>
          <a:off x="5075766" y="1836992"/>
          <a:ext cx="3852332" cy="434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186098273"/>
              </p:ext>
            </p:extLst>
          </p:nvPr>
        </p:nvGraphicFramePr>
        <p:xfrm>
          <a:off x="176928" y="1836992"/>
          <a:ext cx="4809937" cy="434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9399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4.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Совершенствование организационной, управленческой и материально-технической инфраструктуры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pPr/>
              <a:t>30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88699" y="1"/>
            <a:ext cx="8056884" cy="74975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Модернизация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инфраструктуры университета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01411"/>
              </p:ext>
            </p:extLst>
          </p:nvPr>
        </p:nvGraphicFramePr>
        <p:xfrm>
          <a:off x="85725" y="787057"/>
          <a:ext cx="8959857" cy="5481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663">
                  <a:extLst>
                    <a:ext uri="{9D8B030D-6E8A-4147-A177-3AD203B41FA5}">
                      <a16:colId xmlns:a16="http://schemas.microsoft.com/office/drawing/2014/main" val="783384834"/>
                    </a:ext>
                  </a:extLst>
                </a:gridCol>
                <a:gridCol w="3242935">
                  <a:extLst>
                    <a:ext uri="{9D8B030D-6E8A-4147-A177-3AD203B41FA5}">
                      <a16:colId xmlns:a16="http://schemas.microsoft.com/office/drawing/2014/main" val="964999142"/>
                    </a:ext>
                  </a:extLst>
                </a:gridCol>
                <a:gridCol w="3124259">
                  <a:extLst>
                    <a:ext uri="{9D8B030D-6E8A-4147-A177-3AD203B41FA5}">
                      <a16:colId xmlns:a16="http://schemas.microsoft.com/office/drawing/2014/main" val="89115565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Задачи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Результаты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Перспективы </a:t>
                      </a:r>
                      <a:endParaRPr lang="en-US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249705496"/>
                  </a:ext>
                </a:extLst>
              </a:tr>
              <a:tr h="862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latin typeface="+mn-lt"/>
                        </a:rPr>
                        <a:t>Модернизация</a:t>
                      </a:r>
                      <a:r>
                        <a:rPr lang="ru-RU" sz="1300" b="0" kern="1200" baseline="0" dirty="0">
                          <a:latin typeface="+mn-lt"/>
                        </a:rPr>
                        <a:t> спортивной и социальной инфраструктуры</a:t>
                      </a:r>
                      <a:endParaRPr lang="ru-RU" sz="1300" b="0" kern="12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latin typeface="+mn-lt"/>
                        </a:rPr>
                        <a:t>Строительство стадиона</a:t>
                      </a:r>
                      <a:r>
                        <a:rPr lang="ru-RU" sz="1300" b="0" kern="1200" baseline="0" dirty="0">
                          <a:latin typeface="+mn-lt"/>
                        </a:rPr>
                        <a:t> с полноразмерным футбольным полем (с искусственным покрытием) и беговыми дорожками</a:t>
                      </a:r>
                      <a:endParaRPr lang="en-US" sz="1300" b="0" kern="12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/>
                        <a:t>Обеспечение образовательного</a:t>
                      </a:r>
                      <a:r>
                        <a:rPr lang="ru-RU" sz="1300" b="0" baseline="0" dirty="0"/>
                        <a:t> процесса плоскостными спортивными сооружениями</a:t>
                      </a:r>
                      <a:endParaRPr lang="ru-RU" sz="1300" b="0" dirty="0"/>
                    </a:p>
                  </a:txBody>
                  <a:tcPr marL="68581" marR="68581" marT="36000" marB="36000"/>
                </a:tc>
                <a:extLst>
                  <a:ext uri="{0D108BD9-81ED-4DB2-BD59-A6C34878D82A}">
                    <a16:rowId xmlns:a16="http://schemas.microsoft.com/office/drawing/2014/main" val="3105038709"/>
                  </a:ext>
                </a:extLst>
              </a:tr>
              <a:tr h="106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latin typeface="+mn-lt"/>
                        </a:rPr>
                        <a:t>Развитие научно-инновационной</a:t>
                      </a:r>
                      <a:r>
                        <a:rPr lang="ru-RU" sz="1300" b="0" kern="1200" baseline="0" dirty="0">
                          <a:latin typeface="+mn-lt"/>
                        </a:rPr>
                        <a:t> инфраструктуры</a:t>
                      </a:r>
                      <a:endParaRPr lang="ru-RU" sz="1300" b="0" kern="12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latin typeface="+mn-lt"/>
                        </a:rPr>
                        <a:t>Реализация проекта «Лаборатория изотопов ядерной физики центра коллективного пользования «Ядерная медицина» (ЦКП ЯМ) ЮФУ»</a:t>
                      </a:r>
                      <a:endParaRPr lang="en-US" sz="1300" b="0" kern="12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/>
                        <a:t>Материально-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/>
                        <a:t>техническое обеспечение научно-инновационной </a:t>
                      </a:r>
                      <a:r>
                        <a:rPr lang="ru-RU" sz="1300" b="0" baseline="0" dirty="0"/>
                        <a:t>инфраструктуры и модернизация </a:t>
                      </a:r>
                      <a:r>
                        <a:rPr lang="ru-RU" sz="1300" b="0" baseline="0" dirty="0" err="1"/>
                        <a:t>аудиторно-лабораторного</a:t>
                      </a:r>
                      <a:r>
                        <a:rPr lang="ru-RU" sz="1300" b="0" baseline="0" dirty="0"/>
                        <a:t> фонда</a:t>
                      </a:r>
                      <a:endParaRPr lang="ru-RU" sz="1300" b="0" dirty="0"/>
                    </a:p>
                  </a:txBody>
                  <a:tcPr marL="68581" marR="68581" marT="36000" marB="36000"/>
                </a:tc>
                <a:extLst>
                  <a:ext uri="{0D108BD9-81ED-4DB2-BD59-A6C34878D82A}">
                    <a16:rowId xmlns:a16="http://schemas.microsoft.com/office/drawing/2014/main" val="164715700"/>
                  </a:ext>
                </a:extLst>
              </a:tr>
              <a:tr h="1271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latin typeface="+mn-lt"/>
                        </a:rPr>
                        <a:t>Развитие инфраструктуры и благоустройство территории Ботанического сада</a:t>
                      </a:r>
                      <a:endParaRPr lang="ru-RU" sz="1300" b="0" kern="12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latin typeface="+mn-lt"/>
                        </a:rPr>
                        <a:t>Приведение статуса Ботанического сада в соответствие с законодательством РФ – особо охраняемой природной территории (ООПТ) федерального значения, а также проведение кадастрового учета ООПТ</a:t>
                      </a:r>
                      <a:endParaRPr lang="en-US" sz="1300" b="0" kern="12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/>
                        <a:t>Развитие</a:t>
                      </a:r>
                      <a:r>
                        <a:rPr lang="ru-RU" sz="1300" b="0" baseline="0" dirty="0"/>
                        <a:t> учебно-научного комплекса на территории Ботанического сада</a:t>
                      </a:r>
                      <a:endParaRPr lang="ru-RU" sz="1300" b="0" dirty="0"/>
                    </a:p>
                  </a:txBody>
                  <a:tcPr marL="68581" marR="68581" marT="36000" marB="36000"/>
                </a:tc>
                <a:extLst>
                  <a:ext uri="{0D108BD9-81ED-4DB2-BD59-A6C34878D82A}">
                    <a16:rowId xmlns:a16="http://schemas.microsoft.com/office/drawing/2014/main" val="2427259438"/>
                  </a:ext>
                </a:extLst>
              </a:tr>
              <a:tr h="862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Создание доступной  среды для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маломобильных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групп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Реализация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мероприятий дорожной карты</a:t>
                      </a:r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/>
                        <a:t>Достижение ключевых показателей Дорожной</a:t>
                      </a:r>
                      <a:r>
                        <a:rPr lang="ru-RU" sz="1300" b="0" baseline="0" dirty="0"/>
                        <a:t> карты по созданию доступной среды для </a:t>
                      </a:r>
                      <a:r>
                        <a:rPr lang="ru-RU" sz="1300" b="0" baseline="0" dirty="0" err="1"/>
                        <a:t>маломобильных</a:t>
                      </a:r>
                      <a:r>
                        <a:rPr lang="ru-RU" sz="1300" b="0" baseline="0" dirty="0"/>
                        <a:t> групп</a:t>
                      </a:r>
                      <a:endParaRPr lang="ru-RU" sz="1300" b="0" dirty="0"/>
                    </a:p>
                  </a:txBody>
                  <a:tcPr marL="68581" marR="68581" marT="36000" marB="36000"/>
                </a:tc>
                <a:extLst>
                  <a:ext uri="{0D108BD9-81ED-4DB2-BD59-A6C34878D82A}">
                    <a16:rowId xmlns:a16="http://schemas.microsoft.com/office/drawing/2014/main" val="3462533504"/>
                  </a:ext>
                </a:extLst>
              </a:tr>
              <a:tr h="106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высокопроизводительных вычислительных комплексов</a:t>
                      </a: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7075" algn="l"/>
                        </a:tabLst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Обеспечение доступности к информационным ресурсам</a:t>
                      </a:r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/>
                        <a:t>Совершенствование механизмов создания, верификации и использования информации в научной, образовательной и управленческой деятельности</a:t>
                      </a:r>
                    </a:p>
                  </a:txBody>
                  <a:tcPr marL="68581" marR="68581" marT="36000" marB="36000"/>
                </a:tc>
                <a:extLst>
                  <a:ext uri="{0D108BD9-81ED-4DB2-BD59-A6C34878D82A}">
                    <a16:rowId xmlns:a16="http://schemas.microsoft.com/office/drawing/2014/main" val="417084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838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56721" y="169924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5.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Партнерство и взаимодействие с бизнесом, властью и обществом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31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703011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1273" y="128469"/>
            <a:ext cx="8265650" cy="6024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Международное сотрудничество 2016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14390" r="281" b="3908"/>
          <a:stretch/>
        </p:blipFill>
        <p:spPr>
          <a:xfrm>
            <a:off x="61635" y="838200"/>
            <a:ext cx="8982701" cy="541866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6000" y="77189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558663401"/>
              </p:ext>
            </p:extLst>
          </p:nvPr>
        </p:nvGraphicFramePr>
        <p:xfrm>
          <a:off x="3429993" y="1635875"/>
          <a:ext cx="1578488" cy="114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97673304"/>
              </p:ext>
            </p:extLst>
          </p:nvPr>
        </p:nvGraphicFramePr>
        <p:xfrm>
          <a:off x="71980" y="1783427"/>
          <a:ext cx="1679575" cy="122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032957400"/>
              </p:ext>
            </p:extLst>
          </p:nvPr>
        </p:nvGraphicFramePr>
        <p:xfrm>
          <a:off x="3759600" y="3294854"/>
          <a:ext cx="1541501" cy="116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648128757"/>
              </p:ext>
            </p:extLst>
          </p:nvPr>
        </p:nvGraphicFramePr>
        <p:xfrm>
          <a:off x="1359763" y="4231350"/>
          <a:ext cx="1679575" cy="122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746177049"/>
              </p:ext>
            </p:extLst>
          </p:nvPr>
        </p:nvGraphicFramePr>
        <p:xfrm>
          <a:off x="6497237" y="2211619"/>
          <a:ext cx="1472464" cy="109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906267071"/>
              </p:ext>
            </p:extLst>
          </p:nvPr>
        </p:nvGraphicFramePr>
        <p:xfrm>
          <a:off x="4942161" y="2572820"/>
          <a:ext cx="835119" cy="82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195042"/>
              </p:ext>
            </p:extLst>
          </p:nvPr>
        </p:nvGraphicFramePr>
        <p:xfrm>
          <a:off x="5339562" y="3886671"/>
          <a:ext cx="3704774" cy="235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279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Исходящая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мобильность обучающихся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79"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QS-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00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вузы-партнеры (Европа)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79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Коллективные международные научные проекты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5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Индивидуальные международные научные проекты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Исходящая мобильность НПР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77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dirty="0">
                          <a:latin typeface="+mn-lt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</a:rPr>
                        <a:t>Двусторонние договоры о сотрудничестве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262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77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</a:rPr>
                        <a:t>Программы «двойных дипломов»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77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Проекты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Эразмус+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(Европа)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77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Договоры об обмене студентами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5" name="Группа 20"/>
          <p:cNvGrpSpPr>
            <a:grpSpLocks/>
          </p:cNvGrpSpPr>
          <p:nvPr/>
        </p:nvGrpSpPr>
        <p:grpSpPr bwMode="auto">
          <a:xfrm>
            <a:off x="1198018" y="3436718"/>
            <a:ext cx="1008062" cy="714968"/>
            <a:chOff x="326503" y="381131"/>
            <a:chExt cx="1197662" cy="650142"/>
          </a:xfrm>
        </p:grpSpPr>
        <p:sp>
          <p:nvSpPr>
            <p:cNvPr id="26" name="Овал 25"/>
            <p:cNvSpPr/>
            <p:nvPr/>
          </p:nvSpPr>
          <p:spPr>
            <a:xfrm>
              <a:off x="326503" y="381131"/>
              <a:ext cx="1197662" cy="650142"/>
            </a:xfrm>
            <a:prstGeom prst="ellipse">
              <a:avLst/>
            </a:prstGeom>
            <a:gradFill flip="none" rotWithShape="0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498136" y="511733"/>
              <a:ext cx="790269" cy="482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Латинская Америка</a:t>
              </a:r>
            </a:p>
          </p:txBody>
        </p:sp>
      </p:grpSp>
      <p:grpSp>
        <p:nvGrpSpPr>
          <p:cNvPr id="28" name="Группа 33"/>
          <p:cNvGrpSpPr>
            <a:grpSpLocks/>
          </p:cNvGrpSpPr>
          <p:nvPr/>
        </p:nvGrpSpPr>
        <p:grpSpPr bwMode="auto">
          <a:xfrm>
            <a:off x="1485355" y="3218619"/>
            <a:ext cx="341313" cy="337755"/>
            <a:chOff x="669724" y="4864"/>
            <a:chExt cx="340125" cy="340125"/>
          </a:xfrm>
        </p:grpSpPr>
        <p:sp>
          <p:nvSpPr>
            <p:cNvPr id="29" name="Овал 28"/>
            <p:cNvSpPr/>
            <p:nvPr/>
          </p:nvSpPr>
          <p:spPr>
            <a:xfrm>
              <a:off x="669724" y="4864"/>
              <a:ext cx="340125" cy="340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718766" y="54134"/>
              <a:ext cx="242042" cy="241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2061618" y="3506066"/>
            <a:ext cx="400050" cy="356695"/>
            <a:chOff x="1197776" y="863747"/>
            <a:chExt cx="400515" cy="358166"/>
          </a:xfrm>
        </p:grpSpPr>
        <p:sp>
          <p:nvSpPr>
            <p:cNvPr id="32" name="Овал 31"/>
            <p:cNvSpPr/>
            <p:nvPr/>
          </p:nvSpPr>
          <p:spPr>
            <a:xfrm>
              <a:off x="1197776" y="863747"/>
              <a:ext cx="400515" cy="3581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1256581" y="916046"/>
              <a:ext cx="282903" cy="253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4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8"/>
          <p:cNvGrpSpPr/>
          <p:nvPr/>
        </p:nvGrpSpPr>
        <p:grpSpPr>
          <a:xfrm>
            <a:off x="4078065" y="2497882"/>
            <a:ext cx="324935" cy="323051"/>
            <a:chOff x="902087" y="722801"/>
            <a:chExt cx="324935" cy="324935"/>
          </a:xfrm>
          <a:solidFill>
            <a:srgbClr val="7030A0"/>
          </a:solidFill>
        </p:grpSpPr>
        <p:sp>
          <p:nvSpPr>
            <p:cNvPr id="35" name="Овал 34"/>
            <p:cNvSpPr/>
            <p:nvPr/>
          </p:nvSpPr>
          <p:spPr>
            <a:xfrm>
              <a:off x="902087" y="722801"/>
              <a:ext cx="324935" cy="32493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974095" y="794809"/>
              <a:ext cx="240446" cy="168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156</a:t>
              </a:r>
            </a:p>
          </p:txBody>
        </p:sp>
      </p:grpSp>
      <p:grpSp>
        <p:nvGrpSpPr>
          <p:cNvPr id="37" name="Группа 41"/>
          <p:cNvGrpSpPr/>
          <p:nvPr/>
        </p:nvGrpSpPr>
        <p:grpSpPr>
          <a:xfrm>
            <a:off x="7390433" y="2929930"/>
            <a:ext cx="324935" cy="323051"/>
            <a:chOff x="902087" y="722801"/>
            <a:chExt cx="324935" cy="324935"/>
          </a:xfrm>
          <a:solidFill>
            <a:srgbClr val="7030A0"/>
          </a:solidFill>
        </p:grpSpPr>
        <p:sp>
          <p:nvSpPr>
            <p:cNvPr id="38" name="Овал 37"/>
            <p:cNvSpPr/>
            <p:nvPr/>
          </p:nvSpPr>
          <p:spPr>
            <a:xfrm>
              <a:off x="902087" y="722801"/>
              <a:ext cx="324935" cy="32493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949673" y="770387"/>
              <a:ext cx="229763" cy="2297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76</a:t>
              </a:r>
            </a:p>
          </p:txBody>
        </p:sp>
      </p:grpSp>
      <p:grpSp>
        <p:nvGrpSpPr>
          <p:cNvPr id="40" name="Группа 44"/>
          <p:cNvGrpSpPr/>
          <p:nvPr/>
        </p:nvGrpSpPr>
        <p:grpSpPr>
          <a:xfrm>
            <a:off x="4275637" y="3127502"/>
            <a:ext cx="324935" cy="323051"/>
            <a:chOff x="902087" y="722801"/>
            <a:chExt cx="324935" cy="324935"/>
          </a:xfrm>
          <a:solidFill>
            <a:srgbClr val="7030A0"/>
          </a:solidFill>
        </p:grpSpPr>
        <p:sp>
          <p:nvSpPr>
            <p:cNvPr id="41" name="Овал 40"/>
            <p:cNvSpPr/>
            <p:nvPr/>
          </p:nvSpPr>
          <p:spPr>
            <a:xfrm>
              <a:off x="902087" y="722801"/>
              <a:ext cx="324935" cy="32493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Овал 4"/>
            <p:cNvSpPr/>
            <p:nvPr/>
          </p:nvSpPr>
          <p:spPr>
            <a:xfrm>
              <a:off x="949673" y="770387"/>
              <a:ext cx="229763" cy="2297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3" name="Группа 47"/>
          <p:cNvGrpSpPr/>
          <p:nvPr/>
        </p:nvGrpSpPr>
        <p:grpSpPr>
          <a:xfrm>
            <a:off x="1269753" y="2065834"/>
            <a:ext cx="324935" cy="323051"/>
            <a:chOff x="902087" y="722801"/>
            <a:chExt cx="324935" cy="324935"/>
          </a:xfrm>
          <a:solidFill>
            <a:srgbClr val="7030A0"/>
          </a:solidFill>
        </p:grpSpPr>
        <p:sp>
          <p:nvSpPr>
            <p:cNvPr id="44" name="Овал 43"/>
            <p:cNvSpPr/>
            <p:nvPr/>
          </p:nvSpPr>
          <p:spPr>
            <a:xfrm>
              <a:off x="902087" y="722801"/>
              <a:ext cx="324935" cy="32493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Овал 4"/>
            <p:cNvSpPr/>
            <p:nvPr/>
          </p:nvSpPr>
          <p:spPr>
            <a:xfrm>
              <a:off x="949673" y="770387"/>
              <a:ext cx="229763" cy="2297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46" name="Группа 50"/>
          <p:cNvGrpSpPr/>
          <p:nvPr/>
        </p:nvGrpSpPr>
        <p:grpSpPr>
          <a:xfrm>
            <a:off x="2565897" y="4586114"/>
            <a:ext cx="324935" cy="323051"/>
            <a:chOff x="902087" y="722801"/>
            <a:chExt cx="324935" cy="324935"/>
          </a:xfrm>
          <a:solidFill>
            <a:srgbClr val="7030A0"/>
          </a:solidFill>
        </p:grpSpPr>
        <p:sp>
          <p:nvSpPr>
            <p:cNvPr id="47" name="Овал 46"/>
            <p:cNvSpPr/>
            <p:nvPr/>
          </p:nvSpPr>
          <p:spPr>
            <a:xfrm>
              <a:off x="902087" y="722801"/>
              <a:ext cx="324935" cy="32493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Овал 4"/>
            <p:cNvSpPr/>
            <p:nvPr/>
          </p:nvSpPr>
          <p:spPr>
            <a:xfrm>
              <a:off x="949673" y="770387"/>
              <a:ext cx="229763" cy="2297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19</a:t>
              </a:r>
            </a:p>
          </p:txBody>
        </p:sp>
      </p:grpSp>
      <p:grpSp>
        <p:nvGrpSpPr>
          <p:cNvPr id="49" name="Группа 53"/>
          <p:cNvGrpSpPr/>
          <p:nvPr/>
        </p:nvGrpSpPr>
        <p:grpSpPr>
          <a:xfrm>
            <a:off x="4510113" y="1777802"/>
            <a:ext cx="324935" cy="323051"/>
            <a:chOff x="902087" y="722801"/>
            <a:chExt cx="324935" cy="324935"/>
          </a:xfrm>
          <a:solidFill>
            <a:schemeClr val="accent1"/>
          </a:solidFill>
        </p:grpSpPr>
        <p:sp>
          <p:nvSpPr>
            <p:cNvPr id="50" name="Овал 49"/>
            <p:cNvSpPr/>
            <p:nvPr/>
          </p:nvSpPr>
          <p:spPr>
            <a:xfrm>
              <a:off x="902087" y="722801"/>
              <a:ext cx="324935" cy="32493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Овал 4"/>
            <p:cNvSpPr/>
            <p:nvPr/>
          </p:nvSpPr>
          <p:spPr>
            <a:xfrm>
              <a:off x="949673" y="770387"/>
              <a:ext cx="229763" cy="2297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52" name="Группа 56"/>
          <p:cNvGrpSpPr/>
          <p:nvPr/>
        </p:nvGrpSpPr>
        <p:grpSpPr>
          <a:xfrm>
            <a:off x="6814369" y="2857922"/>
            <a:ext cx="324935" cy="323051"/>
            <a:chOff x="902087" y="722801"/>
            <a:chExt cx="324935" cy="324935"/>
          </a:xfrm>
          <a:solidFill>
            <a:schemeClr val="accent1"/>
          </a:solidFill>
        </p:grpSpPr>
        <p:sp>
          <p:nvSpPr>
            <p:cNvPr id="53" name="Овал 52"/>
            <p:cNvSpPr/>
            <p:nvPr/>
          </p:nvSpPr>
          <p:spPr>
            <a:xfrm>
              <a:off x="902087" y="722801"/>
              <a:ext cx="324935" cy="32493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Овал 4"/>
            <p:cNvSpPr/>
            <p:nvPr/>
          </p:nvSpPr>
          <p:spPr>
            <a:xfrm>
              <a:off x="949673" y="770387"/>
              <a:ext cx="229763" cy="2297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55" name="Группа 59"/>
          <p:cNvGrpSpPr/>
          <p:nvPr/>
        </p:nvGrpSpPr>
        <p:grpSpPr>
          <a:xfrm>
            <a:off x="3862041" y="1633786"/>
            <a:ext cx="324935" cy="323051"/>
            <a:chOff x="573764" y="4793"/>
            <a:chExt cx="324935" cy="32493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6" name="Овал 55"/>
            <p:cNvSpPr/>
            <p:nvPr/>
          </p:nvSpPr>
          <p:spPr>
            <a:xfrm>
              <a:off x="573764" y="4793"/>
              <a:ext cx="324935" cy="32493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Овал 4"/>
            <p:cNvSpPr/>
            <p:nvPr/>
          </p:nvSpPr>
          <p:spPr>
            <a:xfrm>
              <a:off x="621350" y="52379"/>
              <a:ext cx="229763" cy="2297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58" name="Группа 62"/>
          <p:cNvGrpSpPr/>
          <p:nvPr/>
        </p:nvGrpSpPr>
        <p:grpSpPr>
          <a:xfrm>
            <a:off x="3574009" y="1777898"/>
            <a:ext cx="341449" cy="339469"/>
            <a:chOff x="72010" y="506779"/>
            <a:chExt cx="341449" cy="341449"/>
          </a:xfrm>
          <a:solidFill>
            <a:schemeClr val="accent6"/>
          </a:solidFill>
        </p:grpSpPr>
        <p:sp>
          <p:nvSpPr>
            <p:cNvPr id="59" name="Овал 58"/>
            <p:cNvSpPr/>
            <p:nvPr/>
          </p:nvSpPr>
          <p:spPr>
            <a:xfrm>
              <a:off x="72010" y="506779"/>
              <a:ext cx="341449" cy="3414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Овал 4"/>
            <p:cNvSpPr/>
            <p:nvPr/>
          </p:nvSpPr>
          <p:spPr>
            <a:xfrm>
              <a:off x="122014" y="556783"/>
              <a:ext cx="241441" cy="2414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33</a:t>
              </a:r>
            </a:p>
          </p:txBody>
        </p:sp>
      </p:grpSp>
      <p:grpSp>
        <p:nvGrpSpPr>
          <p:cNvPr id="61" name="Группа 65"/>
          <p:cNvGrpSpPr/>
          <p:nvPr/>
        </p:nvGrpSpPr>
        <p:grpSpPr>
          <a:xfrm>
            <a:off x="6886377" y="2281740"/>
            <a:ext cx="304846" cy="303079"/>
            <a:chOff x="749182" y="2720"/>
            <a:chExt cx="304846" cy="304846"/>
          </a:xfrm>
          <a:solidFill>
            <a:schemeClr val="accent6"/>
          </a:solidFill>
        </p:grpSpPr>
        <p:sp>
          <p:nvSpPr>
            <p:cNvPr id="62" name="Овал 61"/>
            <p:cNvSpPr/>
            <p:nvPr/>
          </p:nvSpPr>
          <p:spPr>
            <a:xfrm>
              <a:off x="749182" y="2720"/>
              <a:ext cx="304846" cy="30484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793826" y="47364"/>
              <a:ext cx="215558" cy="2155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64" name="Группа 68"/>
          <p:cNvGrpSpPr/>
          <p:nvPr/>
        </p:nvGrpSpPr>
        <p:grpSpPr>
          <a:xfrm>
            <a:off x="909713" y="3649892"/>
            <a:ext cx="304846" cy="303079"/>
            <a:chOff x="749182" y="2720"/>
            <a:chExt cx="304846" cy="304846"/>
          </a:xfrm>
          <a:solidFill>
            <a:schemeClr val="accent6"/>
          </a:solidFill>
        </p:grpSpPr>
        <p:sp>
          <p:nvSpPr>
            <p:cNvPr id="65" name="Овал 64"/>
            <p:cNvSpPr/>
            <p:nvPr/>
          </p:nvSpPr>
          <p:spPr>
            <a:xfrm>
              <a:off x="749182" y="2720"/>
              <a:ext cx="304846" cy="30484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793826" y="47364"/>
              <a:ext cx="215558" cy="2155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5530"/>
              </p:ext>
            </p:extLst>
          </p:nvPr>
        </p:nvGraphicFramePr>
        <p:xfrm>
          <a:off x="59761" y="4430419"/>
          <a:ext cx="1766907" cy="182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Сетевые образовательные программы ТОР</a:t>
                      </a:r>
                      <a:r>
                        <a:rPr lang="ru-RU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QS - 15</a:t>
                      </a:r>
                      <a:endParaRPr lang="ru-RU" sz="11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83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70733"/>
                  </a:ext>
                </a:extLst>
              </a:tr>
              <a:tr h="564561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QS-300</a:t>
                      </a:r>
                      <a:r>
                        <a:rPr lang="en-US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: 149 статей </a:t>
                      </a:r>
                      <a:br>
                        <a:rPr lang="ru-RU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68 организациями</a:t>
                      </a:r>
                      <a:endParaRPr lang="ru-RU" sz="11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61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QS-100</a:t>
                      </a:r>
                      <a:r>
                        <a:rPr lang="ru-RU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: 36 статей </a:t>
                      </a:r>
                      <a:br>
                        <a:rPr lang="ru-RU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28 организациями </a:t>
                      </a:r>
                      <a:r>
                        <a:rPr lang="ru-RU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77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215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56721" y="169924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5.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Партнерство и взаимодействие с бизнесом, властью и обществом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32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703011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1273" y="128469"/>
            <a:ext cx="8265650" cy="6024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Ассоциация выпускников, Фонд целевого капитала 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" y="77189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68261" y="1597297"/>
            <a:ext cx="8816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8" name="Прямоугольник 20"/>
          <p:cNvSpPr>
            <a:spLocks noChangeArrowheads="1"/>
          </p:cNvSpPr>
          <p:nvPr/>
        </p:nvSpPr>
        <p:spPr bwMode="auto">
          <a:xfrm>
            <a:off x="68263" y="935795"/>
            <a:ext cx="45037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14.12.2007 – официальная регистрация Фонда целевого капитала </a:t>
            </a:r>
          </a:p>
          <a:p>
            <a:pPr algn="just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На </a:t>
            </a:r>
            <a:r>
              <a:rPr lang="en-US" alt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01.01.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2017 г. объем ФЦК – 21</a:t>
            </a:r>
            <a:r>
              <a:rPr lang="en-US" alt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814 180 руб.</a:t>
            </a:r>
          </a:p>
          <a:p>
            <a:pPr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Ежегодные традиционные конкурсы ФЦК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«Проект года»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«Прорыв года»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: поддержано  39 проектов, выделены 54 стипендии ФЦК студентам и аспирантам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548" y="3334796"/>
            <a:ext cx="45037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Ассоциация выпускников Южного федерального университета 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(создана в 2014 году)</a:t>
            </a:r>
            <a:endParaRPr lang="en-US" b="1" dirty="0"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Около 200 материалов в СМИ, популяризирующих университет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Массовые культурные и спортивные мероприятия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Встречи выпускников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033" y="3659400"/>
            <a:ext cx="1514444" cy="65550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34126"/>
              </p:ext>
            </p:extLst>
          </p:nvPr>
        </p:nvGraphicFramePr>
        <p:xfrm>
          <a:off x="4674575" y="1297956"/>
          <a:ext cx="4362348" cy="49835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4025">
                  <a:extLst>
                    <a:ext uri="{9D8B030D-6E8A-4147-A177-3AD203B41FA5}">
                      <a16:colId xmlns:a16="http://schemas.microsoft.com/office/drawing/2014/main" val="902964528"/>
                    </a:ext>
                  </a:extLst>
                </a:gridCol>
                <a:gridCol w="1188323">
                  <a:extLst>
                    <a:ext uri="{9D8B030D-6E8A-4147-A177-3AD203B41FA5}">
                      <a16:colId xmlns:a16="http://schemas.microsoft.com/office/drawing/2014/main" val="1879570397"/>
                    </a:ext>
                  </a:extLst>
                </a:gridCol>
              </a:tblGrid>
              <a:tr h="2881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Структурное подразделение</a:t>
                      </a:r>
                      <a:endParaRPr lang="ru-RU" sz="1050" i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Сумма, руб.</a:t>
                      </a:r>
                      <a:endParaRPr lang="ru-RU" sz="1050" i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3059890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Академия архитектуры и искусств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65 000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832601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Академия физкультуры и спорта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104 900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03617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Ботанический сад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110 486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797955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Высшая школа бизнеса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88 500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8537847"/>
                  </a:ext>
                </a:extLst>
              </a:tr>
              <a:tr h="361151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механики, математики и компьютерных наук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62 000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468540"/>
                  </a:ext>
                </a:extLst>
              </a:tr>
              <a:tr h="361151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</a:t>
                      </a:r>
                      <a:r>
                        <a:rPr lang="ru-RU" sz="1200" dirty="0" err="1">
                          <a:effectLst/>
                        </a:rPr>
                        <a:t>нанотехнологий</a:t>
                      </a:r>
                      <a:r>
                        <a:rPr lang="ru-RU" sz="1200" dirty="0">
                          <a:effectLst/>
                        </a:rPr>
                        <a:t>, электроники и приборостроения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32 900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730099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Наук о земле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47 600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7331697"/>
                  </a:ext>
                </a:extLst>
              </a:tr>
              <a:tr h="361151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управления в экономических, экологических и социальных системах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150 300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4172604"/>
                  </a:ext>
                </a:extLst>
              </a:tr>
              <a:tr h="361151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Институт филологии, журналистики и межкультурной коммуникации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110 500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819109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Учебно-военный центр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100 000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854932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Факультет управления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160 753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326337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Филиал в Новошахтинске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62 155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798202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Химический факультет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45 000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287268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Юридический факультет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100 000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4373630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1 240 094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560405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4575" y="819060"/>
            <a:ext cx="4362348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Поступление денежных средств жертвователей </a:t>
            </a:r>
            <a:b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 2016 году</a:t>
            </a:r>
          </a:p>
        </p:txBody>
      </p:sp>
    </p:spTree>
    <p:extLst>
      <p:ext uri="{BB962C8B-B14F-4D97-AF65-F5344CB8AC3E}">
        <p14:creationId xmlns:p14="http://schemas.microsoft.com/office/powerpoint/2010/main" val="4091750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56721" y="169924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5.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Партнерство и взаимодействие с бизнесом, властью и обществом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33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703011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1273" y="128469"/>
            <a:ext cx="8265650" cy="6024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Социальное  партнерство 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" y="77189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26820" y="5773077"/>
            <a:ext cx="8920521" cy="46395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200" dirty="0">
                <a:solidFill>
                  <a:schemeClr val="bg1"/>
                </a:solidFill>
                <a:latin typeface="Cambria" panose="02040503050406030204" pitchFamily="18" charset="0"/>
              </a:rPr>
              <a:t>РАБОТОДАТЕЛИ, ВЫПУСКНИКИ, ПАРТНЕРЫ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8026" y="4440766"/>
            <a:ext cx="2566504" cy="755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Ассоциация выпускников,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Фонд целевого капитала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18479" y="4404410"/>
            <a:ext cx="2673626" cy="799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Профсоюзная организация и иные социальные институты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8919" y="996982"/>
            <a:ext cx="2849833" cy="3734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</a:rPr>
              <a:t>НАУКА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72250" y="1269526"/>
            <a:ext cx="2999501" cy="3734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14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</a:rPr>
              <a:t>ВОСПИТАНИЕ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95249" y="985630"/>
            <a:ext cx="2860503" cy="3734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bg1"/>
                </a:solidFill>
              </a:rPr>
              <a:t>ОБРАЗОВАНИЕ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2439" y="1428520"/>
            <a:ext cx="2849833" cy="2247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63538" indent="-187325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</a:rPr>
              <a:t>Развитие научно-инновационной инфраструктуры</a:t>
            </a:r>
          </a:p>
          <a:p>
            <a:pPr marL="363538" indent="-187325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</a:rPr>
              <a:t>Научные проекты</a:t>
            </a:r>
          </a:p>
          <a:p>
            <a:pPr marL="363538" indent="-187325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</a:rPr>
              <a:t>Популяризация результатов научной деятельности</a:t>
            </a:r>
          </a:p>
          <a:p>
            <a:pPr marL="363538" indent="-187325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Конференции, круглые столы</a:t>
            </a:r>
          </a:p>
          <a:p>
            <a:pPr marL="363538" indent="-187325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</a:rPr>
              <a:t>Экспертная деятельность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078731" y="1685501"/>
            <a:ext cx="2986539" cy="1712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t"/>
          <a:lstStyle/>
          <a:p>
            <a:pPr>
              <a:defRPr/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  <a:p>
            <a:pPr marL="363538" indent="-18732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</a:rPr>
              <a:t>Спортивные соревнования</a:t>
            </a:r>
          </a:p>
          <a:p>
            <a:pPr marL="363538" indent="-18732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</a:rPr>
              <a:t>Организация выставок</a:t>
            </a:r>
          </a:p>
          <a:p>
            <a:pPr marL="363538" indent="-18732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</a:rPr>
              <a:t>Организация творческих мероприятий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08210" y="1428738"/>
            <a:ext cx="2839131" cy="2247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63538" indent="-1873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50" b="1" dirty="0">
                <a:solidFill>
                  <a:schemeClr val="tx1"/>
                </a:solidFill>
              </a:rPr>
              <a:t>Трудоустройство, организация практик</a:t>
            </a:r>
          </a:p>
          <a:p>
            <a:pPr marL="363538" indent="-1873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50" b="1" dirty="0">
                <a:solidFill>
                  <a:schemeClr val="tx1"/>
                </a:solidFill>
              </a:rPr>
              <a:t>Базовые кафедры</a:t>
            </a:r>
          </a:p>
          <a:p>
            <a:pPr marL="363538" indent="-1873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50" b="1" dirty="0">
                <a:solidFill>
                  <a:schemeClr val="tx1"/>
                </a:solidFill>
              </a:rPr>
              <a:t>Развитие академической мобильности</a:t>
            </a:r>
          </a:p>
          <a:p>
            <a:pPr marL="363538" indent="-1873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50" b="1" dirty="0">
                <a:solidFill>
                  <a:schemeClr val="tx1"/>
                </a:solidFill>
              </a:rPr>
              <a:t>Открытые лекции</a:t>
            </a:r>
          </a:p>
          <a:p>
            <a:pPr marL="363538" indent="-1873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50" b="1" dirty="0">
                <a:solidFill>
                  <a:schemeClr val="tx1"/>
                </a:solidFill>
              </a:rPr>
              <a:t>Формирование образовательных программ</a:t>
            </a:r>
          </a:p>
          <a:p>
            <a:pPr marL="363538" indent="-1873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50" b="1" dirty="0">
                <a:solidFill>
                  <a:schemeClr val="tx1"/>
                </a:solidFill>
              </a:rPr>
              <a:t>Развитие различных форм академического сотрудничества</a:t>
            </a:r>
          </a:p>
        </p:txBody>
      </p:sp>
      <p:cxnSp>
        <p:nvCxnSpPr>
          <p:cNvPr id="40" name="Прямая со стрелкой 39"/>
          <p:cNvCxnSpPr>
            <a:stCxn id="44" idx="0"/>
          </p:cNvCxnSpPr>
          <p:nvPr/>
        </p:nvCxnSpPr>
        <p:spPr>
          <a:xfrm flipV="1">
            <a:off x="4572001" y="3676104"/>
            <a:ext cx="2199340" cy="742178"/>
          </a:xfrm>
          <a:prstGeom prst="straightConnector1">
            <a:avLst/>
          </a:prstGeom>
          <a:ln w="38100" cmpd="thickThin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4575365" y="3397560"/>
            <a:ext cx="11715" cy="102072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4" idx="0"/>
          </p:cNvCxnSpPr>
          <p:nvPr/>
        </p:nvCxnSpPr>
        <p:spPr>
          <a:xfrm flipH="1" flipV="1">
            <a:off x="2436209" y="3668622"/>
            <a:ext cx="2135792" cy="749660"/>
          </a:xfrm>
          <a:prstGeom prst="straightConnector1">
            <a:avLst/>
          </a:prstGeom>
          <a:ln w="38100" cmpd="thickThin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3468757" y="4418282"/>
            <a:ext cx="2206487" cy="74184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ПРОЕКТЫ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893690" y="4564838"/>
            <a:ext cx="527946" cy="44873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6200000">
            <a:off x="2063958" y="5258900"/>
            <a:ext cx="527946" cy="44873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6200000">
            <a:off x="6619024" y="5258900"/>
            <a:ext cx="527946" cy="44873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flipH="1">
            <a:off x="5731934" y="4564838"/>
            <a:ext cx="527946" cy="44873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14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56721" y="169924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5.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Партнерство и взаимодействие с бизнесом, властью и обществом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34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703011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1273" y="128469"/>
            <a:ext cx="8265650" cy="6024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Социальная политика</a:t>
            </a: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" y="77189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979226"/>
              </p:ext>
            </p:extLst>
          </p:nvPr>
        </p:nvGraphicFramePr>
        <p:xfrm>
          <a:off x="68261" y="845640"/>
          <a:ext cx="8968662" cy="32280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4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798">
                  <a:extLst>
                    <a:ext uri="{9D8B030D-6E8A-4147-A177-3AD203B41FA5}">
                      <a16:colId xmlns:a16="http://schemas.microsoft.com/office/drawing/2014/main" val="2245528194"/>
                    </a:ext>
                  </a:extLst>
                </a:gridCol>
              </a:tblGrid>
              <a:tr h="365289">
                <a:tc>
                  <a:txBody>
                    <a:bodyPr/>
                    <a:lstStyle/>
                    <a:p>
                      <a:r>
                        <a:rPr lang="ru-RU" sz="1600" dirty="0"/>
                        <a:t>Социальная поддержка обучающихся</a:t>
                      </a:r>
                    </a:p>
                  </a:txBody>
                  <a:tcPr marL="68576" marR="6857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2016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14">
                <a:tc>
                  <a:txBody>
                    <a:bodyPr/>
                    <a:lstStyle/>
                    <a:p>
                      <a:r>
                        <a:rPr lang="ru-RU" sz="1600" dirty="0"/>
                        <a:t>Материальная помощь/материальная поддержка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96,5 млн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руб.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14">
                <a:tc>
                  <a:txBody>
                    <a:bodyPr/>
                    <a:lstStyle/>
                    <a:p>
                      <a:pPr marL="36000"/>
                      <a:r>
                        <a:rPr lang="ru-RU" sz="1600" dirty="0"/>
                        <a:t>Организация оздоровительного отдыха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8,1 млн руб.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14">
                <a:tc>
                  <a:txBody>
                    <a:bodyPr/>
                    <a:lstStyle/>
                    <a:p>
                      <a:pPr marL="36000"/>
                      <a:r>
                        <a:rPr lang="ru-RU" sz="1600" dirty="0"/>
                        <a:t>Культурно-массовые, спортивно-оздоровительные и общественные мероприятия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46,7 млн руб.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14">
                <a:tc>
                  <a:txBody>
                    <a:bodyPr/>
                    <a:lstStyle/>
                    <a:p>
                      <a:r>
                        <a:rPr lang="ru-RU" sz="1600" dirty="0"/>
                        <a:t>Социальная стипендия, повышенная стипендия нуждающимся студентам 1-2 курсов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62,2 млн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руб.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714">
                <a:tc>
                  <a:txBody>
                    <a:bodyPr/>
                    <a:lstStyle/>
                    <a:p>
                      <a:r>
                        <a:rPr lang="ru-RU" sz="1600" dirty="0"/>
                        <a:t>ИТОГО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213,5 млн руб.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230580850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82907"/>
              </p:ext>
            </p:extLst>
          </p:nvPr>
        </p:nvGraphicFramePr>
        <p:xfrm>
          <a:off x="68261" y="4098239"/>
          <a:ext cx="8968662" cy="2086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46864">
                  <a:extLst>
                    <a:ext uri="{9D8B030D-6E8A-4147-A177-3AD203B41FA5}">
                      <a16:colId xmlns:a16="http://schemas.microsoft.com/office/drawing/2014/main" val="3709144452"/>
                    </a:ext>
                  </a:extLst>
                </a:gridCol>
                <a:gridCol w="2321798">
                  <a:extLst>
                    <a:ext uri="{9D8B030D-6E8A-4147-A177-3AD203B41FA5}">
                      <a16:colId xmlns:a16="http://schemas.microsoft.com/office/drawing/2014/main" val="4095633818"/>
                    </a:ext>
                  </a:extLst>
                </a:gridCol>
              </a:tblGrid>
              <a:tr h="30862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Социальная</a:t>
                      </a:r>
                      <a:r>
                        <a:rPr lang="ru-RU" sz="16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поддержка сотрудников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68576" marR="68576" marT="45722" marB="45722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596925916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Материальная помощь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8,7 млн руб.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4159420801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Выплаты к юбилейным датам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3,4 млн руб.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100871164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Компенсация затрат на обучение детей сотрудников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1,0 млн руб.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816170247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Подарки к Новому году детям сотрудников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0,63 млн руб.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2463087259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ИТОГО</a:t>
                      </a:r>
                    </a:p>
                  </a:txBody>
                  <a:tcPr marL="68576" marR="6857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13,73 млн руб.</a:t>
                      </a:r>
                    </a:p>
                  </a:txBody>
                  <a:tcPr marL="68576" marR="68576" marT="45722" marB="45722"/>
                </a:tc>
                <a:extLst>
                  <a:ext uri="{0D108BD9-81ED-4DB2-BD59-A6C34878D82A}">
                    <a16:rowId xmlns:a16="http://schemas.microsoft.com/office/drawing/2014/main" val="8004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3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56721" y="169924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5.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Партнерство и взаимодействие с бизнесом, властью и обществом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35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703011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1272" y="119695"/>
            <a:ext cx="7102728" cy="6024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            Направления совершенствования форм партнерства 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" y="77189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Прозрачный_Без слогана_Лого ассоциации выпускников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19063"/>
            <a:ext cx="1173163" cy="5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85260"/>
              </p:ext>
            </p:extLst>
          </p:nvPr>
        </p:nvGraphicFramePr>
        <p:xfrm>
          <a:off x="76538" y="846666"/>
          <a:ext cx="8908545" cy="53826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09512">
                  <a:extLst>
                    <a:ext uri="{9D8B030D-6E8A-4147-A177-3AD203B41FA5}">
                      <a16:colId xmlns:a16="http://schemas.microsoft.com/office/drawing/2014/main" val="1903819861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547395268"/>
                    </a:ext>
                  </a:extLst>
                </a:gridCol>
                <a:gridCol w="3517733">
                  <a:extLst>
                    <a:ext uri="{9D8B030D-6E8A-4147-A177-3AD203B41FA5}">
                      <a16:colId xmlns:a16="http://schemas.microsoft.com/office/drawing/2014/main" val="1259694458"/>
                    </a:ext>
                  </a:extLst>
                </a:gridCol>
              </a:tblGrid>
              <a:tr h="37107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Задачи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Перспективы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519460"/>
                  </a:ext>
                </a:extLst>
              </a:tr>
              <a:tr h="998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Участие в крупнейших международных сетевых проектах,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участие в реализации крупных проектов в кооперации с зарубежными научными центрами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Реализация глобально-ориентированных исследовательских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Информационное,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организационное обеспечение интернационализации структурных подразделений, научных проектов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58812"/>
                  </a:ext>
                </a:extLst>
              </a:tr>
              <a:tr h="998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Развитие международного партнерства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Расширение сети международных лабораторий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Продвижение на образовательном рынке образовательных услуг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и развитие программ международной мобильности с ведущими мировыми научно-образовательными центрами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9161"/>
                  </a:ext>
                </a:extLst>
              </a:tr>
              <a:tr h="1283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Привлечение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активных членов в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Ассоциацию выпускников ЮФУ и жертвователей в Фонд целевого капитала,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популяризация деятельности Ассоциации выпускников и Фонда целевого капитала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Расширение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численности активных членов Ассоциации выпускников и систематическое пополнение Фонда целевого капитала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Привлечение в Ассоциацию выпускников, проживающих за рубежом;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создание филиалов Ассоциации выпускников ЮФУ в других городах России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реализация программы наполнения фонда целевого капитала как средства продвижения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проектной деятельности университета и адресной поддержки научно-образовательных проектов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35976"/>
                  </a:ext>
                </a:extLst>
              </a:tr>
              <a:tr h="9580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Привлечение к работе в Ассоциации выпускников ЮФУ сотрудников структурных подразделений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Реализация различных резонансных, массовых проектов, направленных на популяризацию деятельности университета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Развитие лучших традиций корпоративной культуры университета путем совершенствования форм партнерского взаимодействия с выпускниками;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реализация научных и образовательных проектов с участием экспертного сообщества выпускников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685304"/>
                  </a:ext>
                </a:extLst>
              </a:tr>
              <a:tr h="773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Привлечение средств: членские взносы, пожертвования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Регулярные благотворительные пожертвования в Фонд целевого капитала и членские взносы в Ассоциацию выпускников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Развитие традиций меценатства среди выпускников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университета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7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282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56721" y="169924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6.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Финансово-экономическая деятельность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36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703011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1273" y="128469"/>
            <a:ext cx="8265650" cy="6024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                           </a:t>
            </a: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Финансовое обеспечение по источникам финансирования в 2012  и 2016 гг., млн ₽</a:t>
            </a:r>
            <a:endParaRPr lang="ru-RU" sz="2400" b="1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" y="77189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88602"/>
              </p:ext>
            </p:extLst>
          </p:nvPr>
        </p:nvGraphicFramePr>
        <p:xfrm>
          <a:off x="356721" y="904546"/>
          <a:ext cx="8588496" cy="52996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07074">
                  <a:extLst>
                    <a:ext uri="{9D8B030D-6E8A-4147-A177-3AD203B41FA5}">
                      <a16:colId xmlns:a16="http://schemas.microsoft.com/office/drawing/2014/main" val="3473105547"/>
                    </a:ext>
                  </a:extLst>
                </a:gridCol>
                <a:gridCol w="1935282">
                  <a:extLst>
                    <a:ext uri="{9D8B030D-6E8A-4147-A177-3AD203B41FA5}">
                      <a16:colId xmlns:a16="http://schemas.microsoft.com/office/drawing/2014/main" val="360939648"/>
                    </a:ext>
                  </a:extLst>
                </a:gridCol>
                <a:gridCol w="1746140">
                  <a:extLst>
                    <a:ext uri="{9D8B030D-6E8A-4147-A177-3AD203B41FA5}">
                      <a16:colId xmlns:a16="http://schemas.microsoft.com/office/drawing/2014/main" val="2567550844"/>
                    </a:ext>
                  </a:extLst>
                </a:gridCol>
              </a:tblGrid>
              <a:tr h="346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Доходы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2016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val="1687919080"/>
                  </a:ext>
                </a:extLst>
              </a:tr>
              <a:tr h="1375004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Обеспечение текущей деятельности из средств федерального бюджета, </a:t>
                      </a:r>
                      <a:b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в том числе: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2 839,2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3 052,3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val="970047606"/>
                  </a:ext>
                </a:extLst>
              </a:tr>
              <a:tr h="69194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0" i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       стипендиальный фонд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469,4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610,4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val="3662241111"/>
                  </a:ext>
                </a:extLst>
              </a:tr>
              <a:tr h="46426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Бюджетные инвестиции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854,7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389,0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val="3960902472"/>
                  </a:ext>
                </a:extLst>
              </a:tr>
              <a:tr h="69194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Средства от приносящей доход деятельности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1 904,6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1 650,5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val="2527018111"/>
                  </a:ext>
                </a:extLst>
              </a:tr>
              <a:tr h="919634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Стипендия Президента, публичные обязательства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35,4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35,3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val="2633722976"/>
                  </a:ext>
                </a:extLst>
              </a:tr>
              <a:tr h="34627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Итого</a:t>
                      </a:r>
                    </a:p>
                  </a:txBody>
                  <a:tcPr marL="9526" marR="9526" marT="95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5 633,9</a:t>
                      </a:r>
                    </a:p>
                  </a:txBody>
                  <a:tcPr marL="9526" marR="9526" marT="95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5 127,1</a:t>
                      </a:r>
                    </a:p>
                  </a:txBody>
                  <a:tcPr marL="9526" marR="9526" marT="95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92527"/>
                  </a:ext>
                </a:extLst>
              </a:tr>
              <a:tr h="46426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0" i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Программа развития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880,5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896,4</a:t>
                      </a: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val="194290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911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56721" y="169924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6.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Финансово-экономическая деятельность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37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703011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1273" y="128469"/>
            <a:ext cx="8265650" cy="602442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anchor="ctr">
            <a:noAutofit/>
          </a:bodyPr>
          <a:lstStyle/>
          <a:p>
            <a:pPr algn="r">
              <a:lnSpc>
                <a:spcPct val="8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                           </a:t>
            </a: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Финансовое обеспечение </a:t>
            </a:r>
            <a:b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по видам деятельности в 2015 - 2016 гг., млн ₽</a:t>
            </a:r>
            <a:endParaRPr lang="ru-RU" sz="2400" b="1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" y="77189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8260" y="868012"/>
          <a:ext cx="8968662" cy="54201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41473">
                  <a:extLst>
                    <a:ext uri="{9D8B030D-6E8A-4147-A177-3AD203B41FA5}">
                      <a16:colId xmlns:a16="http://schemas.microsoft.com/office/drawing/2014/main" val="3846337650"/>
                    </a:ext>
                  </a:extLst>
                </a:gridCol>
                <a:gridCol w="1634067">
                  <a:extLst>
                    <a:ext uri="{9D8B030D-6E8A-4147-A177-3AD203B41FA5}">
                      <a16:colId xmlns:a16="http://schemas.microsoft.com/office/drawing/2014/main" val="978899739"/>
                    </a:ext>
                  </a:extLst>
                </a:gridCol>
                <a:gridCol w="1493122">
                  <a:extLst>
                    <a:ext uri="{9D8B030D-6E8A-4147-A177-3AD203B41FA5}">
                      <a16:colId xmlns:a16="http://schemas.microsoft.com/office/drawing/2014/main" val="464354602"/>
                    </a:ext>
                  </a:extLst>
                </a:gridCol>
              </a:tblGrid>
              <a:tr h="41356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0000" marR="90000" marT="46804" marB="4680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0000" marR="90000" marT="46804" marB="46804" anchor="ctr" anchorCtr="1" horzOverflow="overflow"/>
                </a:tc>
                <a:extLst>
                  <a:ext uri="{0D108BD9-81ED-4DB2-BD59-A6C34878D82A}">
                    <a16:rowId xmlns:a16="http://schemas.microsoft.com/office/drawing/2014/main" val="2458560095"/>
                  </a:ext>
                </a:extLst>
              </a:tr>
              <a:tr h="41356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Образовательная деятельность</a:t>
                      </a:r>
                    </a:p>
                  </a:txBody>
                  <a:tcPr marL="90000" marR="90000" marT="46804" marB="46804" anchor="ctr" horzOverflow="overflow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82327436"/>
                  </a:ext>
                </a:extLst>
              </a:tr>
              <a:tr h="413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Финансовое</a:t>
                      </a:r>
                      <a:r>
                        <a:rPr lang="ru-RU" sz="1800" b="0" i="1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обеспечение государственного задания 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4" marB="46804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1 668,90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1 449,00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821228232"/>
                  </a:ext>
                </a:extLst>
              </a:tr>
              <a:tr h="413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Приносящая доход деятельность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4" marB="46804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338,8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390,5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2244953619"/>
                  </a:ext>
                </a:extLst>
              </a:tr>
              <a:tr h="413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ДПО+СПО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159,5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210744092"/>
                  </a:ext>
                </a:extLst>
              </a:tr>
              <a:tr h="41356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Научная деятельность</a:t>
                      </a:r>
                    </a:p>
                  </a:txBody>
                  <a:tcPr marL="90000" marR="90000" marT="46804" marB="46804" anchor="ctr" horzOverflow="overflow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164094637"/>
                  </a:ext>
                </a:extLst>
              </a:tr>
              <a:tr h="626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Средства государственного</a:t>
                      </a:r>
                      <a:r>
                        <a:rPr lang="ru-RU" sz="1800" i="1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задания </a:t>
                      </a:r>
                    </a:p>
                    <a:p>
                      <a:pPr algn="l" fontAlgn="b"/>
                      <a:r>
                        <a:rPr lang="ru-RU" sz="1800" i="1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(не конкурсная часть)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4" marB="46804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89,6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80,6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537553232"/>
                  </a:ext>
                </a:extLst>
              </a:tr>
              <a:tr h="413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Конкурсы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4" marB="46804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648,9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641,9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3535593975"/>
                  </a:ext>
                </a:extLst>
              </a:tr>
              <a:tr h="413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Внутренние гранты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4" marB="46804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127,5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110,7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2939467010"/>
                  </a:ext>
                </a:extLst>
              </a:tr>
              <a:tr h="413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Хозяйственные</a:t>
                      </a:r>
                      <a:r>
                        <a:rPr lang="ru-RU" sz="1800" b="0" i="1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договора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4" marB="46804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631,8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682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3060373489"/>
                  </a:ext>
                </a:extLst>
              </a:tr>
              <a:tr h="626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Научно-техническая деятельность библиотеки,</a:t>
                      </a:r>
                      <a:r>
                        <a:rPr lang="ru-RU" sz="1800" b="0" i="1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издательство, патентно-лицензионная деятельность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4" marB="46804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60,2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59,6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943902193"/>
                  </a:ext>
                </a:extLst>
              </a:tr>
              <a:tr h="413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Иные виды</a:t>
                      </a:r>
                    </a:p>
                  </a:txBody>
                  <a:tcPr marL="90000" marR="90000" marT="46804" marB="46804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512808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78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56721" y="169924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6.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Финансово-экономическая деятельность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38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703011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1273" y="128469"/>
            <a:ext cx="8265650" cy="602442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</a:t>
            </a: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Направления расходования средств </a:t>
            </a:r>
          </a:p>
          <a:p>
            <a:pPr algn="r" defTabSz="1066800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в 2012 и 2016 гг., млн ₽</a:t>
            </a:r>
            <a:endParaRPr lang="ru-RU" sz="2400" b="1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" y="77189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53987" y="944738"/>
          <a:ext cx="8799181" cy="52096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8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6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Бюджет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1. Бюджет функционирования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3 634,1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3 644,2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1.1 Оплата труда и начисления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на выплаты по оплате труда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2 512,1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ru-RU" sz="1700" baseline="0" dirty="0">
                          <a:solidFill>
                            <a:srgbClr val="002060"/>
                          </a:solidFill>
                        </a:rPr>
                        <a:t> 473,8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807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1.2 Содержание и развитие имущественного</a:t>
                      </a:r>
                      <a:r>
                        <a:rPr lang="ru-RU" sz="1700" baseline="0" dirty="0">
                          <a:solidFill>
                            <a:srgbClr val="002060"/>
                          </a:solidFill>
                        </a:rPr>
                        <a:t> комплекса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264,6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898,9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807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1.3 Строительство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756,8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271,5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177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2. Бюджет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Программы развития университета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880,5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896,4</a:t>
                      </a:r>
                      <a:endParaRPr lang="ru-RU" sz="18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Стипендия, публичные обязательства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685,5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657,5</a:t>
                      </a:r>
                      <a:endParaRPr lang="ru-RU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75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5 200,1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5 198,1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8" marB="4571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171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56721" y="169924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6.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Финансово-экономическая деятельность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39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703011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1273" y="128469"/>
            <a:ext cx="8265650" cy="602442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Заработная плата за 2012 и 2016 гг., </a:t>
            </a: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₽</a:t>
            </a:r>
            <a:endParaRPr lang="ru-RU" sz="2400" b="1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" y="771899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/>
          </p:nvPr>
        </p:nvGraphicFramePr>
        <p:xfrm>
          <a:off x="1431471" y="2764171"/>
          <a:ext cx="6019800" cy="34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0199" y="845639"/>
          <a:ext cx="8714495" cy="18721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0056">
                  <a:extLst>
                    <a:ext uri="{9D8B030D-6E8A-4147-A177-3AD203B41FA5}">
                      <a16:colId xmlns:a16="http://schemas.microsoft.com/office/drawing/2014/main" val="721976384"/>
                    </a:ext>
                  </a:extLst>
                </a:gridCol>
                <a:gridCol w="1504557">
                  <a:extLst>
                    <a:ext uri="{9D8B030D-6E8A-4147-A177-3AD203B41FA5}">
                      <a16:colId xmlns:a16="http://schemas.microsoft.com/office/drawing/2014/main" val="1640183750"/>
                    </a:ext>
                  </a:extLst>
                </a:gridCol>
                <a:gridCol w="1504557">
                  <a:extLst>
                    <a:ext uri="{9D8B030D-6E8A-4147-A177-3AD203B41FA5}">
                      <a16:colId xmlns:a16="http://schemas.microsoft.com/office/drawing/2014/main" val="4010031374"/>
                    </a:ext>
                  </a:extLst>
                </a:gridCol>
                <a:gridCol w="1785325">
                  <a:extLst>
                    <a:ext uri="{9D8B030D-6E8A-4147-A177-3AD203B41FA5}">
                      <a16:colId xmlns:a16="http://schemas.microsoft.com/office/drawing/2014/main" val="1403540805"/>
                    </a:ext>
                  </a:extLst>
                </a:gridCol>
              </a:tblGrid>
              <a:tr h="4464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Средняя заработная плата в разрезе категорий персонала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Темп роста </a:t>
                      </a:r>
                      <a:br>
                        <a:rPr lang="ru-RU" sz="105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05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к 2012 году,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2445054"/>
                  </a:ext>
                </a:extLst>
              </a:tr>
              <a:tr h="25215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ППС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27 844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42 634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53,1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9029562"/>
                  </a:ext>
                </a:extLst>
              </a:tr>
              <a:tr h="20172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34 405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55 438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7718665"/>
                  </a:ext>
                </a:extLst>
              </a:tr>
              <a:tr h="37999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Работников, относящихся к основному персоналу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26 368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47 026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78,3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9672036"/>
                  </a:ext>
                </a:extLst>
              </a:tr>
              <a:tr h="21180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Работников в целом по ЮФУ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20 631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35 830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73,7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6806662"/>
                  </a:ext>
                </a:extLst>
              </a:tr>
              <a:tr h="37999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Средняя зарплата по Ростовской области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18 758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25 997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38,6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842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39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1. Организация образовательной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69116" y="343787"/>
            <a:ext cx="805688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Контингент обучающихся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266455550"/>
              </p:ext>
            </p:extLst>
          </p:nvPr>
        </p:nvGraphicFramePr>
        <p:xfrm>
          <a:off x="593825" y="916465"/>
          <a:ext cx="7956351" cy="233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32548658"/>
              </p:ext>
            </p:extLst>
          </p:nvPr>
        </p:nvGraphicFramePr>
        <p:xfrm>
          <a:off x="3038874" y="3720186"/>
          <a:ext cx="2807744" cy="247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4929312"/>
              </p:ext>
            </p:extLst>
          </p:nvPr>
        </p:nvGraphicFramePr>
        <p:xfrm>
          <a:off x="176929" y="3727623"/>
          <a:ext cx="2422338" cy="247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-30974" y="3454160"/>
            <a:ext cx="2838143" cy="2862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Целевой набор за 2012 и 2016 гг.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47971893"/>
              </p:ext>
            </p:extLst>
          </p:nvPr>
        </p:nvGraphicFramePr>
        <p:xfrm>
          <a:off x="6462355" y="3740392"/>
          <a:ext cx="2422338" cy="245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202691" y="3401030"/>
            <a:ext cx="2923309" cy="2862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Средний балл ЕГЭ за 2012 и 2016 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38874" y="3393193"/>
            <a:ext cx="2807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1" i="0" u="none" strike="noStrike" kern="1200" baseline="0">
                <a:solidFill>
                  <a:srgbClr val="879D1A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Целевое обучение, чел. </a:t>
            </a:r>
          </a:p>
        </p:txBody>
      </p:sp>
    </p:spTree>
    <p:extLst>
      <p:ext uri="{BB962C8B-B14F-4D97-AF65-F5344CB8AC3E}">
        <p14:creationId xmlns:p14="http://schemas.microsoft.com/office/powerpoint/2010/main" val="2180582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39788" y="369456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6.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Финансово-экономическая деятельность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40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272" y="93134"/>
            <a:ext cx="8265650" cy="831322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bIns="0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</a:t>
            </a: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Среднемесячная заработная плата НПР университета </a:t>
            </a:r>
            <a:b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в разрезе направлений науки и образования </a:t>
            </a:r>
          </a:p>
          <a:p>
            <a:pPr algn="r" defTabSz="1066800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в 2015 - 2016 гг.,  ₽</a:t>
            </a:r>
            <a:endParaRPr lang="ru-RU" sz="2400" b="1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923263" cy="9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6000" y="966632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12511"/>
              </p:ext>
            </p:extLst>
          </p:nvPr>
        </p:nvGraphicFramePr>
        <p:xfrm>
          <a:off x="68261" y="1008810"/>
          <a:ext cx="8968660" cy="5281924"/>
        </p:xfrm>
        <a:graphic>
          <a:graphicData uri="http://schemas.openxmlformats.org/drawingml/2006/table">
            <a:tbl>
              <a:tblPr/>
              <a:tblGrid>
                <a:gridCol w="29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12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Направление </a:t>
                      </a:r>
                      <a:b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науки и образования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Среднемесячная заработная плата </a:t>
                      </a:r>
                      <a:b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 2015 г., ₽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Среднемесячная заработная плата </a:t>
                      </a:r>
                      <a:b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 2016 г., ₽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Изменения, %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93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Естественнонаучное и физико-математическое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47 476,60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50 370,8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6,1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79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Инженерное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52</a:t>
                      </a:r>
                      <a:r>
                        <a:rPr lang="ru-RU" sz="1600" b="1" kern="1200" baseline="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 345,50</a:t>
                      </a:r>
                      <a:endParaRPr lang="ru-RU" sz="1600" b="1" kern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50 435,43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0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- 3,6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10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Гуманитарное и социально-экономическое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40 064,43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38 487,89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F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-3,9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10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области психологии </a:t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и педагогики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44 711,61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43 710,08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-2,2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10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В области архитектуры </a:t>
                      </a:r>
                      <a:b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и искусств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32492,86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32 965,62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979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Филиалы</a:t>
                      </a: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36 414,60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36 522,31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320">
                <a:tc>
                  <a:txBody>
                    <a:bodyPr/>
                    <a:lstStyle/>
                    <a:p>
                      <a:pPr marL="7175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Среднемесячная заработная плата НПР в целом </a:t>
                      </a:r>
                      <a:br>
                        <a:rPr lang="ru-RU" alt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alt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 университету 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44 205,60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44 770,39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051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73655" y="249906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6.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Финансово-экономическая деятельность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41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532" y="93134"/>
            <a:ext cx="8156389" cy="71497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bIns="0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</a:t>
            </a: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Структура доходов в разрезе направлений </a:t>
            </a:r>
            <a:b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науки и образования в 2016 г.</a:t>
            </a:r>
            <a:endParaRPr lang="ru-RU" sz="2400" b="1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812271" cy="8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00" y="83337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84830" y="1002199"/>
            <a:ext cx="8699863" cy="5141242"/>
            <a:chOff x="184830" y="1002199"/>
            <a:chExt cx="8699863" cy="514124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94401" y="1020718"/>
              <a:ext cx="1727568" cy="369332"/>
            </a:xfrm>
            <a:prstGeom prst="rect">
              <a:avLst/>
            </a:prstGeom>
            <a:solidFill>
              <a:srgbClr val="B4C0CF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Инженерное</a:t>
              </a:r>
              <a:endParaRPr lang="ru-RU" sz="1200" dirty="0">
                <a:effectLst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600713" y="1019931"/>
              <a:ext cx="1841013" cy="369332"/>
            </a:xfrm>
            <a:prstGeom prst="rect">
              <a:avLst/>
            </a:prstGeom>
            <a:solidFill>
              <a:srgbClr val="80CFF4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Гуманитарное и социально-экономическое</a:t>
              </a:r>
              <a:endParaRPr lang="ru-RU" sz="1200" dirty="0">
                <a:effectLst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74396" y="3854879"/>
              <a:ext cx="1727568" cy="369332"/>
            </a:xfrm>
            <a:prstGeom prst="rect">
              <a:avLst/>
            </a:prstGeom>
            <a:solidFill>
              <a:srgbClr val="008495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effectLst/>
                </a:rPr>
                <a:t>В области психологии </a:t>
              </a:r>
              <a:br>
                <a:rPr lang="ru-RU" sz="1200" b="1" dirty="0">
                  <a:solidFill>
                    <a:schemeClr val="bg1"/>
                  </a:solidFill>
                  <a:effectLst/>
                </a:rPr>
              </a:br>
              <a:r>
                <a:rPr lang="ru-RU" sz="1200" b="1" dirty="0">
                  <a:solidFill>
                    <a:schemeClr val="bg1"/>
                  </a:solidFill>
                  <a:effectLst/>
                </a:rPr>
                <a:t>и педагогики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60952" y="1002199"/>
              <a:ext cx="1841013" cy="369332"/>
            </a:xfrm>
            <a:prstGeom prst="rect">
              <a:avLst/>
            </a:prstGeom>
            <a:solidFill>
              <a:srgbClr val="B0CB1F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Естественнонаучное </a:t>
              </a:r>
              <a:br>
                <a:rPr lang="ru-RU" sz="1200" b="1" dirty="0">
                  <a:cs typeface="Times New Roman" panose="02020603050405020304" pitchFamily="18" charset="0"/>
                </a:rPr>
              </a:br>
              <a:r>
                <a:rPr lang="ru-RU" sz="1200" b="1" dirty="0">
                  <a:cs typeface="Times New Roman" panose="02020603050405020304" pitchFamily="18" charset="0"/>
                </a:rPr>
                <a:t>и физико-математическое</a:t>
              </a:r>
              <a:endParaRPr lang="ru-RU" sz="1200" dirty="0">
                <a:effectLst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79433" y="3849369"/>
              <a:ext cx="1717103" cy="369332"/>
            </a:xfrm>
            <a:prstGeom prst="rect">
              <a:avLst/>
            </a:prstGeom>
            <a:solidFill>
              <a:srgbClr val="FCC300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В области архитектуры </a:t>
              </a:r>
              <a:br>
                <a:rPr lang="ru-RU" sz="1200" b="1" dirty="0">
                  <a:cs typeface="Times New Roman" panose="02020603050405020304" pitchFamily="18" charset="0"/>
                </a:rPr>
              </a:br>
              <a:r>
                <a:rPr lang="ru-RU" sz="1200" b="1" dirty="0">
                  <a:cs typeface="Times New Roman" panose="02020603050405020304" pitchFamily="18" charset="0"/>
                </a:rPr>
                <a:t>и искусств</a:t>
              </a:r>
              <a:endParaRPr lang="ru-RU" sz="1200" dirty="0">
                <a:effectLst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887251" y="3867733"/>
              <a:ext cx="14116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Филиалы</a:t>
              </a:r>
              <a:endParaRPr lang="ru-RU" sz="1200" dirty="0">
                <a:effectLst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/>
            <a:srcRect l="1258" t="78199" r="1160" b="8311"/>
            <a:stretch/>
          </p:blipFill>
          <p:spPr>
            <a:xfrm>
              <a:off x="184830" y="3341715"/>
              <a:ext cx="8699863" cy="313509"/>
            </a:xfrm>
            <a:prstGeom prst="rect">
              <a:avLst/>
            </a:prstGeom>
          </p:spPr>
        </p:pic>
        <p:graphicFrame>
          <p:nvGraphicFramePr>
            <p:cNvPr id="38" name="Диаграмма 37"/>
            <p:cNvGraphicFramePr/>
            <p:nvPr>
              <p:extLst>
                <p:ext uri="{D42A27DB-BD31-4B8C-83A1-F6EECF244321}">
                  <p14:modId xmlns:p14="http://schemas.microsoft.com/office/powerpoint/2010/main" val="1553022763"/>
                </p:ext>
              </p:extLst>
            </p:nvPr>
          </p:nvGraphicFramePr>
          <p:xfrm>
            <a:off x="416410" y="1350228"/>
            <a:ext cx="2187076" cy="18566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9" name="Диаграмма 38"/>
            <p:cNvGraphicFramePr/>
            <p:nvPr>
              <p:extLst>
                <p:ext uri="{D42A27DB-BD31-4B8C-83A1-F6EECF244321}">
                  <p14:modId xmlns:p14="http://schemas.microsoft.com/office/powerpoint/2010/main" val="2138516760"/>
                </p:ext>
              </p:extLst>
            </p:nvPr>
          </p:nvGraphicFramePr>
          <p:xfrm>
            <a:off x="3610743" y="1392921"/>
            <a:ext cx="2187076" cy="18566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0" name="Диаграмма 39"/>
            <p:cNvGraphicFramePr/>
            <p:nvPr>
              <p:extLst>
                <p:ext uri="{D42A27DB-BD31-4B8C-83A1-F6EECF244321}">
                  <p14:modId xmlns:p14="http://schemas.microsoft.com/office/powerpoint/2010/main" val="4207377008"/>
                </p:ext>
              </p:extLst>
            </p:nvPr>
          </p:nvGraphicFramePr>
          <p:xfrm>
            <a:off x="6565829" y="1386028"/>
            <a:ext cx="2187076" cy="18566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1" name="Диаграмма 40"/>
            <p:cNvGraphicFramePr/>
            <p:nvPr>
              <p:extLst>
                <p:ext uri="{D42A27DB-BD31-4B8C-83A1-F6EECF244321}">
                  <p14:modId xmlns:p14="http://schemas.microsoft.com/office/powerpoint/2010/main" val="1924867724"/>
                </p:ext>
              </p:extLst>
            </p:nvPr>
          </p:nvGraphicFramePr>
          <p:xfrm>
            <a:off x="202659" y="4286828"/>
            <a:ext cx="2187076" cy="18566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42" name="Диаграмма 41"/>
            <p:cNvGraphicFramePr/>
            <p:nvPr>
              <p:extLst>
                <p:ext uri="{D42A27DB-BD31-4B8C-83A1-F6EECF244321}">
                  <p14:modId xmlns:p14="http://schemas.microsoft.com/office/powerpoint/2010/main" val="1316500437"/>
                </p:ext>
              </p:extLst>
            </p:nvPr>
          </p:nvGraphicFramePr>
          <p:xfrm>
            <a:off x="3459052" y="4286827"/>
            <a:ext cx="2187076" cy="18566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43" name="Диаграмма 42"/>
            <p:cNvGraphicFramePr/>
            <p:nvPr>
              <p:extLst>
                <p:ext uri="{D42A27DB-BD31-4B8C-83A1-F6EECF244321}">
                  <p14:modId xmlns:p14="http://schemas.microsoft.com/office/powerpoint/2010/main" val="393273628"/>
                </p:ext>
              </p:extLst>
            </p:nvPr>
          </p:nvGraphicFramePr>
          <p:xfrm>
            <a:off x="6499155" y="4276037"/>
            <a:ext cx="2187076" cy="18566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5326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73655" y="249906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6.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Финансово-экономическая деятельность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42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532" y="93134"/>
            <a:ext cx="8156389" cy="71497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bIns="0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</a:t>
            </a: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Структура расходов в разрезе направлений </a:t>
            </a:r>
            <a:b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alt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науки и образования в 2016 г.</a:t>
            </a:r>
            <a:endParaRPr lang="ru-RU" sz="2400" b="1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812271" cy="8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00" y="83337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3655" y="909117"/>
            <a:ext cx="8278334" cy="5389861"/>
            <a:chOff x="373655" y="909117"/>
            <a:chExt cx="8278334" cy="538986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667027" y="909117"/>
              <a:ext cx="1727568" cy="369332"/>
            </a:xfrm>
            <a:prstGeom prst="rect">
              <a:avLst/>
            </a:prstGeom>
            <a:solidFill>
              <a:srgbClr val="B4C0CF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Инженерное</a:t>
              </a:r>
              <a:endParaRPr lang="ru-RU" sz="1200" dirty="0">
                <a:effectLst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42812" y="915594"/>
              <a:ext cx="1841013" cy="369332"/>
            </a:xfrm>
            <a:prstGeom prst="rect">
              <a:avLst/>
            </a:prstGeom>
            <a:solidFill>
              <a:srgbClr val="80CFF4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Гуманитарное и социально-экономическое</a:t>
              </a:r>
              <a:endParaRPr lang="ru-RU" sz="1200" dirty="0">
                <a:effectLst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37464" y="3731258"/>
              <a:ext cx="1727568" cy="369332"/>
            </a:xfrm>
            <a:prstGeom prst="rect">
              <a:avLst/>
            </a:prstGeom>
            <a:solidFill>
              <a:srgbClr val="008495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effectLst/>
                </a:rPr>
                <a:t>В области психологии </a:t>
              </a:r>
              <a:br>
                <a:rPr lang="ru-RU" sz="1200" b="1" dirty="0">
                  <a:solidFill>
                    <a:schemeClr val="bg1"/>
                  </a:solidFill>
                  <a:effectLst/>
                </a:rPr>
              </a:br>
              <a:r>
                <a:rPr lang="ru-RU" sz="1200" b="1" dirty="0">
                  <a:solidFill>
                    <a:schemeClr val="bg1"/>
                  </a:solidFill>
                  <a:effectLst/>
                </a:rPr>
                <a:t>и педагогики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16997" y="924781"/>
              <a:ext cx="1841013" cy="369332"/>
            </a:xfrm>
            <a:prstGeom prst="rect">
              <a:avLst/>
            </a:prstGeom>
            <a:solidFill>
              <a:srgbClr val="B0CB1F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Естественнонаучное </a:t>
              </a:r>
              <a:br>
                <a:rPr lang="ru-RU" sz="1200" b="1" dirty="0">
                  <a:cs typeface="Times New Roman" panose="02020603050405020304" pitchFamily="18" charset="0"/>
                </a:rPr>
              </a:br>
              <a:r>
                <a:rPr lang="ru-RU" sz="1200" b="1" dirty="0">
                  <a:cs typeface="Times New Roman" panose="02020603050405020304" pitchFamily="18" charset="0"/>
                </a:rPr>
                <a:t>и физико-математическое</a:t>
              </a:r>
              <a:endParaRPr lang="ru-RU" sz="1200" dirty="0">
                <a:effectLst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13449" y="3736528"/>
              <a:ext cx="1717103" cy="369332"/>
            </a:xfrm>
            <a:prstGeom prst="rect">
              <a:avLst/>
            </a:prstGeom>
            <a:solidFill>
              <a:srgbClr val="FCC300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В области архитектуры </a:t>
              </a:r>
              <a:br>
                <a:rPr lang="ru-RU" sz="1200" b="1" dirty="0">
                  <a:cs typeface="Times New Roman" panose="02020603050405020304" pitchFamily="18" charset="0"/>
                </a:rPr>
              </a:br>
              <a:r>
                <a:rPr lang="ru-RU" sz="1200" b="1" dirty="0">
                  <a:cs typeface="Times New Roman" panose="02020603050405020304" pitchFamily="18" charset="0"/>
                </a:rPr>
                <a:t>и искусств</a:t>
              </a:r>
              <a:endParaRPr lang="ru-RU" sz="1200" dirty="0">
                <a:effectLst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798687" y="3749778"/>
              <a:ext cx="14116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ru-RU" sz="1200" b="1" dirty="0">
                  <a:cs typeface="Times New Roman" panose="02020603050405020304" pitchFamily="18" charset="0"/>
                </a:rPr>
                <a:t>Филиалы</a:t>
              </a:r>
              <a:endParaRPr lang="ru-RU" sz="1200" dirty="0">
                <a:effectLst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l="5195" t="82468" r="3571" b="2747"/>
            <a:stretch/>
          </p:blipFill>
          <p:spPr>
            <a:xfrm>
              <a:off x="901337" y="3311848"/>
              <a:ext cx="7341327" cy="322218"/>
            </a:xfrm>
            <a:prstGeom prst="rect">
              <a:avLst/>
            </a:prstGeom>
          </p:spPr>
        </p:pic>
        <p:graphicFrame>
          <p:nvGraphicFramePr>
            <p:cNvPr id="24" name="Диаграмма 23"/>
            <p:cNvGraphicFramePr/>
            <p:nvPr>
              <p:extLst>
                <p:ext uri="{D42A27DB-BD31-4B8C-83A1-F6EECF244321}">
                  <p14:modId xmlns:p14="http://schemas.microsoft.com/office/powerpoint/2010/main" val="4210573086"/>
                </p:ext>
              </p:extLst>
            </p:nvPr>
          </p:nvGraphicFramePr>
          <p:xfrm>
            <a:off x="392787" y="1284926"/>
            <a:ext cx="2294964" cy="2176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763436313"/>
                </p:ext>
              </p:extLst>
            </p:nvPr>
          </p:nvGraphicFramePr>
          <p:xfrm>
            <a:off x="3383329" y="1284927"/>
            <a:ext cx="2294964" cy="2176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3308090333"/>
                </p:ext>
              </p:extLst>
            </p:nvPr>
          </p:nvGraphicFramePr>
          <p:xfrm>
            <a:off x="6315837" y="1284926"/>
            <a:ext cx="2294964" cy="2176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30" name="Диаграмма 29"/>
            <p:cNvGraphicFramePr/>
            <p:nvPr>
              <p:extLst>
                <p:ext uri="{D42A27DB-BD31-4B8C-83A1-F6EECF244321}">
                  <p14:modId xmlns:p14="http://schemas.microsoft.com/office/powerpoint/2010/main" val="2194852151"/>
                </p:ext>
              </p:extLst>
            </p:nvPr>
          </p:nvGraphicFramePr>
          <p:xfrm>
            <a:off x="373655" y="4118956"/>
            <a:ext cx="2294964" cy="2176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31" name="Диаграмма 30"/>
            <p:cNvGraphicFramePr/>
            <p:nvPr>
              <p:extLst>
                <p:ext uri="{D42A27DB-BD31-4B8C-83A1-F6EECF244321}">
                  <p14:modId xmlns:p14="http://schemas.microsoft.com/office/powerpoint/2010/main" val="996668672"/>
                </p:ext>
              </p:extLst>
            </p:nvPr>
          </p:nvGraphicFramePr>
          <p:xfrm>
            <a:off x="3383329" y="4118956"/>
            <a:ext cx="2294964" cy="2176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32" name="Диаграмма 31"/>
            <p:cNvGraphicFramePr/>
            <p:nvPr>
              <p:extLst>
                <p:ext uri="{D42A27DB-BD31-4B8C-83A1-F6EECF244321}">
                  <p14:modId xmlns:p14="http://schemas.microsoft.com/office/powerpoint/2010/main" val="1980073377"/>
                </p:ext>
              </p:extLst>
            </p:nvPr>
          </p:nvGraphicFramePr>
          <p:xfrm>
            <a:off x="6357025" y="4122903"/>
            <a:ext cx="2294964" cy="2176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5" name="Прямоугольник 4"/>
          <p:cNvSpPr/>
          <p:nvPr/>
        </p:nvSpPr>
        <p:spPr>
          <a:xfrm>
            <a:off x="2494280" y="3413760"/>
            <a:ext cx="1219169" cy="15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46472" y="3364193"/>
            <a:ext cx="1314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rgbClr val="4C5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имущественного</a:t>
            </a:r>
            <a:endParaRPr lang="ru-RU" sz="1100" b="1" dirty="0">
              <a:solidFill>
                <a:srgbClr val="4C5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66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6.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Финансово-экономическая деятельность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43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69649" y="61650"/>
            <a:ext cx="8056884" cy="68326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Обеспечение устойчивого финансово-экономического развития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4567"/>
              </p:ext>
            </p:extLst>
          </p:nvPr>
        </p:nvGraphicFramePr>
        <p:xfrm>
          <a:off x="117988" y="867917"/>
          <a:ext cx="8908545" cy="53519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9515">
                  <a:extLst>
                    <a:ext uri="{9D8B030D-6E8A-4147-A177-3AD203B41FA5}">
                      <a16:colId xmlns:a16="http://schemas.microsoft.com/office/drawing/2014/main" val="1903819861"/>
                    </a:ext>
                  </a:extLst>
                </a:gridCol>
                <a:gridCol w="2969515">
                  <a:extLst>
                    <a:ext uri="{9D8B030D-6E8A-4147-A177-3AD203B41FA5}">
                      <a16:colId xmlns:a16="http://schemas.microsoft.com/office/drawing/2014/main" val="2547395268"/>
                    </a:ext>
                  </a:extLst>
                </a:gridCol>
                <a:gridCol w="2969515">
                  <a:extLst>
                    <a:ext uri="{9D8B030D-6E8A-4147-A177-3AD203B41FA5}">
                      <a16:colId xmlns:a16="http://schemas.microsoft.com/office/drawing/2014/main" val="1259694458"/>
                    </a:ext>
                  </a:extLst>
                </a:gridCol>
              </a:tblGrid>
              <a:tr h="49454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Задачи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Перспективы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519460"/>
                  </a:ext>
                </a:extLst>
              </a:tr>
              <a:tr h="1746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Существенное увеличение доходов от научно-инновационной</a:t>
                      </a:r>
                      <a:r>
                        <a:rPr lang="ru-RU" altLang="ru-RU" sz="1600" b="0" baseline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600" b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образовательной деятельности</a:t>
                      </a:r>
                      <a:endParaRPr lang="ru-RU" sz="16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Государственное задание – 1/3; программы и гранты – 1/3; заказы промышленных предприятий и других организаций-партнеров – 1/3 </a:t>
                      </a:r>
                      <a:endParaRPr lang="ru-RU" sz="1600" b="0" dirty="0">
                        <a:latin typeface="+mn-lt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Наращивание доходов от инновационной деятельности, управление объектами интеллектуальной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58812"/>
                  </a:ext>
                </a:extLst>
              </a:tr>
              <a:tr h="1091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altLang="ru-RU" sz="1600" b="0" dirty="0" err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эндаумент</a:t>
                      </a:r>
                      <a:r>
                        <a:rPr lang="ru-RU" altLang="ru-RU" sz="1600" b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-фонда и инвестиции в проекты ГЧП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Привлечение средств в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</a:rPr>
                        <a:t>эндаумент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-фонд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Развитие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взаимодействия с партнерами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9161"/>
                  </a:ext>
                </a:extLst>
              </a:tr>
              <a:tr h="201998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Совершенствование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механизмов формирования резервных фондов и фондов развития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Совершенствами планирования и реализации закупочной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Формирование университетского задания и его ресурсное обеспечение (кадровое, информационное, материально-техническое и финансовое)</a:t>
                      </a:r>
                      <a:endParaRPr lang="ru-RU" sz="1600" b="0" dirty="0"/>
                    </a:p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Финансовое планирование, исходя из этапов реализации образовательных программ и научных проектов</a:t>
                      </a:r>
                      <a:endParaRPr lang="ru-RU" sz="1600" b="0" dirty="0"/>
                    </a:p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35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026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73655" y="249906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7. Стратегические ориентиры развития университета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44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532" y="93134"/>
            <a:ext cx="8156389" cy="71497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bIns="0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Сетевые проекты федеральных университетов</a:t>
            </a: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812271" cy="8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00" y="83337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9" y="1502999"/>
            <a:ext cx="8154987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16"/>
          <p:cNvGrpSpPr/>
          <p:nvPr/>
        </p:nvGrpSpPr>
        <p:grpSpPr>
          <a:xfrm>
            <a:off x="1872087" y="1434937"/>
            <a:ext cx="1368569" cy="1592022"/>
            <a:chOff x="1158362" y="2782609"/>
            <a:chExt cx="1368569" cy="159202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2" name="Прямоугольник с двумя скругленными соседними углами 31"/>
            <p:cNvSpPr/>
            <p:nvPr/>
          </p:nvSpPr>
          <p:spPr>
            <a:xfrm>
              <a:off x="1158364" y="2782609"/>
              <a:ext cx="1368567" cy="720000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8362" y="3510631"/>
              <a:ext cx="1368569" cy="864000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marL="93663" indent="-93663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Сетевая электронная библиотека</a:t>
              </a:r>
            </a:p>
            <a:p>
              <a:pPr marL="93663" indent="-93663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образовательные программы (2 ОП)</a:t>
              </a:r>
            </a:p>
          </p:txBody>
        </p:sp>
        <p:pic>
          <p:nvPicPr>
            <p:cNvPr id="34" name="Рисунок 33" descr="7.png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80" b="-5991"/>
            <a:stretch/>
          </p:blipFill>
          <p:spPr>
            <a:xfrm>
              <a:off x="1337364" y="2830677"/>
              <a:ext cx="1010275" cy="600297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5" name="Группа 14"/>
          <p:cNvGrpSpPr/>
          <p:nvPr/>
        </p:nvGrpSpPr>
        <p:grpSpPr>
          <a:xfrm>
            <a:off x="3664073" y="1791648"/>
            <a:ext cx="1368569" cy="1748710"/>
            <a:chOff x="2777278" y="1509179"/>
            <a:chExt cx="1368569" cy="17487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6" name="Прямоугольник с двумя скругленными соседними углами 35"/>
            <p:cNvSpPr/>
            <p:nvPr/>
          </p:nvSpPr>
          <p:spPr>
            <a:xfrm>
              <a:off x="2777280" y="1509179"/>
              <a:ext cx="1368567" cy="732812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77278" y="2237200"/>
              <a:ext cx="1368569" cy="102068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marL="93663" indent="-93663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ЦКП</a:t>
              </a:r>
            </a:p>
            <a:p>
              <a:pPr marL="93663" indent="-93663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Организация сетевых НИР</a:t>
              </a:r>
            </a:p>
            <a:p>
              <a:pPr marL="93663" indent="-93663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образовательные программы (4 ОП)</a:t>
              </a:r>
            </a:p>
          </p:txBody>
        </p:sp>
      </p:grpSp>
      <p:grpSp>
        <p:nvGrpSpPr>
          <p:cNvPr id="38" name="Группа 21"/>
          <p:cNvGrpSpPr>
            <a:grpSpLocks/>
          </p:cNvGrpSpPr>
          <p:nvPr/>
        </p:nvGrpSpPr>
        <p:grpSpPr bwMode="auto">
          <a:xfrm>
            <a:off x="406400" y="1354138"/>
            <a:ext cx="1368425" cy="2508250"/>
            <a:chOff x="457829" y="1260805"/>
            <a:chExt cx="1368569" cy="2509403"/>
          </a:xfrm>
        </p:grpSpPr>
        <p:sp>
          <p:nvSpPr>
            <p:cNvPr id="39" name="Прямоугольник с двумя скругленными соседними углами 38"/>
            <p:cNvSpPr/>
            <p:nvPr/>
          </p:nvSpPr>
          <p:spPr>
            <a:xfrm>
              <a:off x="457829" y="1260805"/>
              <a:ext cx="1368569" cy="719468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7829" y="1970743"/>
              <a:ext cx="1368569" cy="17994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marL="93663" indent="-93663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образовательные программы (6 ОП) </a:t>
              </a:r>
            </a:p>
            <a:p>
              <a:pPr marL="93663" indent="-93663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Интернет платформа академической мобильности ППС</a:t>
              </a:r>
            </a:p>
            <a:p>
              <a:pPr marL="93663" indent="-93663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Сетевая модель объединенных </a:t>
              </a:r>
              <a:r>
                <a:rPr lang="ru-RU" sz="10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диссоветов</a:t>
              </a:r>
              <a:endParaRPr lang="ru-RU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  <a:p>
              <a:pPr marL="93663" indent="-93663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Нострификация</a:t>
              </a:r>
              <a:endParaRPr lang="ru-RU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Рисунок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13" y="1393536"/>
              <a:ext cx="1260000" cy="45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Группа 64"/>
          <p:cNvGrpSpPr>
            <a:grpSpLocks/>
          </p:cNvGrpSpPr>
          <p:nvPr/>
        </p:nvGrpSpPr>
        <p:grpSpPr bwMode="auto">
          <a:xfrm>
            <a:off x="1619250" y="3903663"/>
            <a:ext cx="1368425" cy="2046287"/>
            <a:chOff x="5104740" y="1552046"/>
            <a:chExt cx="1368569" cy="2045899"/>
          </a:xfrm>
        </p:grpSpPr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>
              <a:off x="5104740" y="1564744"/>
              <a:ext cx="1368569" cy="720588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04740" y="2274221"/>
              <a:ext cx="1368569" cy="132372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Эффективный контракт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Нормативно-</a:t>
              </a:r>
              <a:r>
                <a:rPr lang="ru-RU" sz="10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подушевое</a:t>
              </a: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 финансирование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образовательные программы (14 ОП)</a:t>
              </a:r>
            </a:p>
          </p:txBody>
        </p:sp>
        <p:pic>
          <p:nvPicPr>
            <p:cNvPr id="45" name="Picture 3" descr="C:\Users\skorik\Desktop\флаеры. афишы и дерьмо\sfedu-V-13-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757" y="1552046"/>
              <a:ext cx="690151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Группа 77"/>
          <p:cNvGrpSpPr>
            <a:grpSpLocks/>
          </p:cNvGrpSpPr>
          <p:nvPr/>
        </p:nvGrpSpPr>
        <p:grpSpPr bwMode="auto">
          <a:xfrm>
            <a:off x="6524625" y="1963738"/>
            <a:ext cx="1368425" cy="1371600"/>
            <a:chOff x="6815705" y="1300329"/>
            <a:chExt cx="1368569" cy="1372328"/>
          </a:xfrm>
        </p:grpSpPr>
        <p:sp>
          <p:nvSpPr>
            <p:cNvPr id="47" name="Прямоугольник с двумя скругленными соседними углами 46"/>
            <p:cNvSpPr/>
            <p:nvPr/>
          </p:nvSpPr>
          <p:spPr>
            <a:xfrm>
              <a:off x="6815705" y="1300329"/>
              <a:ext cx="1368569" cy="719519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15705" y="2010318"/>
              <a:ext cx="1368569" cy="66233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Студенческое</a:t>
              </a:r>
              <a:r>
                <a:rPr lang="ru-RU" sz="1000" dirty="0"/>
                <a:t> </a:t>
              </a: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самоуправление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Эндаумент</a:t>
              </a: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 фонд</a:t>
              </a:r>
            </a:p>
          </p:txBody>
        </p:sp>
        <p:pic>
          <p:nvPicPr>
            <p:cNvPr id="49" name="Рисунок 26" descr="3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5" r="9898"/>
            <a:stretch>
              <a:fillRect/>
            </a:stretch>
          </p:blipFill>
          <p:spPr bwMode="auto">
            <a:xfrm>
              <a:off x="7043184" y="1309773"/>
              <a:ext cx="913609" cy="63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Группа 73"/>
          <p:cNvGrpSpPr>
            <a:grpSpLocks/>
          </p:cNvGrpSpPr>
          <p:nvPr/>
        </p:nvGrpSpPr>
        <p:grpSpPr bwMode="auto">
          <a:xfrm>
            <a:off x="4473575" y="4086225"/>
            <a:ext cx="1368425" cy="1863725"/>
            <a:chOff x="5447136" y="3514619"/>
            <a:chExt cx="1368569" cy="1863135"/>
          </a:xfrm>
        </p:grpSpPr>
        <p:sp>
          <p:nvSpPr>
            <p:cNvPr id="51" name="Прямоугольник с двумя скругленными соседними углами 50"/>
            <p:cNvSpPr/>
            <p:nvPr/>
          </p:nvSpPr>
          <p:spPr>
            <a:xfrm>
              <a:off x="5447136" y="3514619"/>
              <a:ext cx="1368569" cy="720497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7136" y="4224007"/>
              <a:ext cx="1368569" cy="115374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Открытый университет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Международное сотрудничество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образовательные программы (2 ОП)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endParaRPr lang="ru-RU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3" name="Рисунок 24" descr="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1" t="15765" r="4652" b="14590"/>
            <a:stretch>
              <a:fillRect/>
            </a:stretch>
          </p:blipFill>
          <p:spPr bwMode="auto">
            <a:xfrm>
              <a:off x="5552175" y="3644185"/>
              <a:ext cx="1151466" cy="45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Группа 84"/>
          <p:cNvGrpSpPr>
            <a:grpSpLocks/>
          </p:cNvGrpSpPr>
          <p:nvPr/>
        </p:nvGrpSpPr>
        <p:grpSpPr bwMode="auto">
          <a:xfrm>
            <a:off x="5918200" y="3533775"/>
            <a:ext cx="1368425" cy="1839913"/>
            <a:chOff x="7117390" y="3023958"/>
            <a:chExt cx="1368569" cy="1839351"/>
          </a:xfrm>
        </p:grpSpPr>
        <p:sp>
          <p:nvSpPr>
            <p:cNvPr id="55" name="Прямоугольник с двумя скругленными соседними углами 54"/>
            <p:cNvSpPr/>
            <p:nvPr/>
          </p:nvSpPr>
          <p:spPr>
            <a:xfrm>
              <a:off x="7117390" y="3023958"/>
              <a:ext cx="1368569" cy="720505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17390" y="3733354"/>
              <a:ext cx="1368569" cy="112995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механизмы организации </a:t>
              </a:r>
              <a:r>
                <a:rPr lang="ru-RU" sz="10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внеучебной</a:t>
              </a: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 деятельности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образовательные программы (4 ОП)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endParaRPr lang="ru-RU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7" name="Рисунок 41" descr="8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031" y="3081033"/>
              <a:ext cx="1135285" cy="57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Группа 85"/>
          <p:cNvGrpSpPr/>
          <p:nvPr/>
        </p:nvGrpSpPr>
        <p:grpSpPr>
          <a:xfrm>
            <a:off x="7455799" y="4057650"/>
            <a:ext cx="1368569" cy="2155855"/>
            <a:chOff x="1826398" y="3325319"/>
            <a:chExt cx="1368569" cy="215585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9" name="Прямоугольник с двумя скругленными соседними углами 58"/>
            <p:cNvSpPr/>
            <p:nvPr/>
          </p:nvSpPr>
          <p:spPr>
            <a:xfrm>
              <a:off x="1826400" y="3325319"/>
              <a:ext cx="1368567" cy="720000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6398" y="4034722"/>
              <a:ext cx="1368569" cy="144645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Обучение и привлечение в сеть ФУ иностранных студентов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Летние школы студентов сети ФУ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образовательные программы (1 ОП)</a:t>
              </a:r>
            </a:p>
          </p:txBody>
        </p:sp>
        <p:pic>
          <p:nvPicPr>
            <p:cNvPr id="61" name="Рисунок 60" descr="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23830" y="3389492"/>
              <a:ext cx="1161739" cy="58692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62" name="Группа 86"/>
          <p:cNvGrpSpPr>
            <a:grpSpLocks/>
          </p:cNvGrpSpPr>
          <p:nvPr/>
        </p:nvGrpSpPr>
        <p:grpSpPr bwMode="auto">
          <a:xfrm>
            <a:off x="3046413" y="3908425"/>
            <a:ext cx="1368425" cy="1768475"/>
            <a:chOff x="3639340" y="3321063"/>
            <a:chExt cx="1368569" cy="1767697"/>
          </a:xfrm>
        </p:grpSpPr>
        <p:sp>
          <p:nvSpPr>
            <p:cNvPr id="63" name="Прямоугольник с двумя скругленными соседними углами 62"/>
            <p:cNvSpPr/>
            <p:nvPr/>
          </p:nvSpPr>
          <p:spPr>
            <a:xfrm>
              <a:off x="3639340" y="3321063"/>
              <a:ext cx="1368569" cy="720408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39340" y="4030364"/>
              <a:ext cx="1368569" cy="105839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образовательные программы (10 ОП)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Развитие общегражданской идентичности</a:t>
              </a:r>
            </a:p>
            <a:p>
              <a:pPr marL="174625" indent="-174625">
                <a:buFont typeface="Arial" pitchFamily="34" charset="0"/>
                <a:buChar char="•"/>
                <a:defRPr/>
              </a:pPr>
              <a:endParaRPr lang="ru-RU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5" name="Рисунок 42" descr="1360047897_skfu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2936"/>
            <a:stretch>
              <a:fillRect/>
            </a:stretch>
          </p:blipFill>
          <p:spPr bwMode="auto">
            <a:xfrm>
              <a:off x="3737534" y="3346488"/>
              <a:ext cx="1172180" cy="66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Группа 96"/>
          <p:cNvGrpSpPr>
            <a:grpSpLocks/>
          </p:cNvGrpSpPr>
          <p:nvPr/>
        </p:nvGrpSpPr>
        <p:grpSpPr bwMode="auto">
          <a:xfrm>
            <a:off x="220663" y="4340225"/>
            <a:ext cx="1370012" cy="1766888"/>
            <a:chOff x="6786813" y="4552694"/>
            <a:chExt cx="1368569" cy="1429032"/>
          </a:xfrm>
        </p:grpSpPr>
        <p:sp>
          <p:nvSpPr>
            <p:cNvPr id="67" name="Прямоугольник с двумя скругленными соседними углами 66"/>
            <p:cNvSpPr/>
            <p:nvPr/>
          </p:nvSpPr>
          <p:spPr>
            <a:xfrm>
              <a:off x="6786813" y="4552694"/>
              <a:ext cx="1368569" cy="720294"/>
            </a:xfrm>
            <a:prstGeom prst="round2SameRect">
              <a:avLst/>
            </a:prstGeom>
            <a:solidFill>
              <a:schemeClr val="lt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86813" y="5262716"/>
              <a:ext cx="1368569" cy="71901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chemeClr val="accent1"/>
              </a:solidFill>
            </a:ln>
          </p:spPr>
          <p:txBody>
            <a:bodyPr lIns="36000" tIns="36000" rIns="36000" bIns="36000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Крымский федеральный университет </a:t>
              </a:r>
              <a:br>
                <a:rPr lang="ru-RU" sz="800" dirty="0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r>
                <a:rPr lang="ru-RU" sz="8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им. В.И. Вернадского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Сетевые образовательные программы (4 ОП)</a:t>
              </a:r>
            </a:p>
          </p:txBody>
        </p:sp>
        <p:pic>
          <p:nvPicPr>
            <p:cNvPr id="69" name="Рисунок 23" descr="9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770" y="4593606"/>
              <a:ext cx="1222654" cy="61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851025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175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7049" y="13172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7. Стратегические ориентиры развития университета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45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69649" y="61650"/>
            <a:ext cx="8056884" cy="68326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Инновационный кластер биотехнологий, биомедицины и рационального природопользования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2588" y="1238095"/>
            <a:ext cx="4485877" cy="22671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Ins="144000" rtlCol="0">
            <a:noAutofit/>
          </a:bodyPr>
          <a:lstStyle/>
          <a:p>
            <a:pPr marL="180975" lvl="0" indent="-180975">
              <a:buFont typeface="Wingdings" pitchFamily="2" charset="2"/>
              <a:buChar char="v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Биотехнологии в сельском хозяйстве: пищевая биотехнология, диагностика заболеваний животных и растений, производство кормовых добавок, разработка технологий устойчивых </a:t>
            </a:r>
            <a:r>
              <a:rPr lang="ru-RU" sz="11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агроэкосистем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ландшафтов;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производство тест-систем, </a:t>
            </a:r>
            <a:r>
              <a:rPr lang="ru-RU" sz="11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иммуносенсоров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медицинских приборов и косметической аппаратуры;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внедрение </a:t>
            </a:r>
            <a:r>
              <a:rPr lang="ru-RU" sz="11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фармсубстанций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(обезболивающие препараты без </a:t>
            </a:r>
            <a:r>
              <a:rPr lang="ru-RU" sz="11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наркогенного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эффекта);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биопрепаратов очистки почв и воды от токсичных соединений и нефтепродуктов, технологии восстановления окружающей среды</a:t>
            </a:r>
            <a:endParaRPr lang="ru-RU" sz="115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2537" y="1238095"/>
            <a:ext cx="2456113" cy="1255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ru-RU" sz="6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ЮФУ, крупные агрохолдинги, 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научно-исследовательские и научно-образовательные организации, предприятия «инновационного пояса» ЮФУ и других вузов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2537" y="886718"/>
            <a:ext cx="2456113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165" y="2962375"/>
            <a:ext cx="2463300" cy="27698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endParaRPr lang="ru-RU" sz="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Биомедтехнологии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Промышленные биотехнологии</a:t>
            </a:r>
          </a:p>
          <a:p>
            <a:pPr marL="180975" indent="-180975"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Фармацевтика</a:t>
            </a:r>
          </a:p>
          <a:p>
            <a:pPr marL="180975" indent="-180975"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медицинской аппаратуры</a:t>
            </a:r>
          </a:p>
          <a:p>
            <a:pPr marL="180975" indent="-180975"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Биотехнологии в сельском хозяйстве</a:t>
            </a:r>
          </a:p>
          <a:p>
            <a:pPr marL="180975" indent="-180975"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окружающей среды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2537" y="2543544"/>
            <a:ext cx="2474556" cy="36906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</a:t>
            </a:r>
            <a:endParaRPr lang="ru-RU" sz="15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5613" y="886718"/>
            <a:ext cx="4469410" cy="3000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Перспективные проекты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4383" y="3978693"/>
            <a:ext cx="4491870" cy="1753493"/>
          </a:xfrm>
          <a:prstGeom prst="rect">
            <a:avLst/>
          </a:prstGeom>
          <a:solidFill>
            <a:srgbClr val="FF99FF">
              <a:alpha val="53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50" spc="-2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учебно-лабораторного корпуса для естественнонаучного направления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50" spc="-2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ЦКП «Центр ядерной медицины» на базе Отдельной лаборатории ядерной физики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50" spc="-2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Центра биотехнологического инжиниринга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50" spc="-2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высокотехнологичного производства (</a:t>
            </a:r>
            <a:r>
              <a:rPr lang="ru-RU" sz="1150" spc="-2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фармсубстанции</a:t>
            </a:r>
            <a:r>
              <a:rPr lang="ru-RU" sz="1150" spc="-2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медицинская аппаратура, «зеленые» и биотехнологии)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50" spc="-2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развития Ботанического сада</a:t>
            </a:r>
            <a:endParaRPr lang="en-US" sz="1150" spc="-2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7380" y="3608744"/>
            <a:ext cx="4485877" cy="3102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Пилотные проекты ГЧП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237" y="5811111"/>
            <a:ext cx="8967104" cy="362409"/>
          </a:xfrm>
          <a:prstGeom prst="rect">
            <a:avLst/>
          </a:prstGeom>
          <a:solidFill>
            <a:srgbClr val="CD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Интеграция стандартов, проектов, фондов развития в рамках кластера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2399" y="886718"/>
            <a:ext cx="893797" cy="4845468"/>
          </a:xfrm>
          <a:prstGeom prst="rect">
            <a:avLst/>
          </a:prstGeom>
          <a:solidFill>
            <a:srgbClr val="CD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972000" indent="-285750">
              <a:buFont typeface="Wingdings" panose="05000000000000000000" pitchFamily="2" charset="2"/>
              <a:buChar char="ü"/>
            </a:pPr>
            <a:r>
              <a:rPr lang="ru-RU" sz="1400" b="1" spc="200" dirty="0">
                <a:solidFill>
                  <a:schemeClr val="tx1"/>
                </a:solidFill>
              </a:rPr>
              <a:t>Базовые и корпоративные кафедры</a:t>
            </a:r>
          </a:p>
          <a:p>
            <a:pPr marL="972000" indent="-285750">
              <a:buFont typeface="Wingdings" panose="05000000000000000000" pitchFamily="2" charset="2"/>
              <a:buChar char="ü"/>
            </a:pPr>
            <a:r>
              <a:rPr lang="ru-RU" sz="1400" b="1" spc="200" dirty="0" err="1">
                <a:solidFill>
                  <a:schemeClr val="tx1"/>
                </a:solidFill>
              </a:rPr>
              <a:t>НОЦы</a:t>
            </a:r>
            <a:r>
              <a:rPr lang="ru-RU" sz="1400" b="1" spc="200" dirty="0">
                <a:solidFill>
                  <a:schemeClr val="tx1"/>
                </a:solidFill>
              </a:rPr>
              <a:t> и лаборатории</a:t>
            </a:r>
          </a:p>
          <a:p>
            <a:pPr marL="972000" indent="-285750">
              <a:buFont typeface="Wingdings" panose="05000000000000000000" pitchFamily="2" charset="2"/>
              <a:buChar char="ü"/>
            </a:pPr>
            <a:r>
              <a:rPr lang="ru-RU" sz="1400" b="1" spc="200" dirty="0">
                <a:solidFill>
                  <a:schemeClr val="tx1"/>
                </a:solidFill>
              </a:rPr>
              <a:t>ЦКП</a:t>
            </a:r>
          </a:p>
          <a:p>
            <a:pPr marL="972000" indent="-285750">
              <a:buFont typeface="Wingdings" panose="05000000000000000000" pitchFamily="2" charset="2"/>
              <a:buChar char="ü"/>
            </a:pPr>
            <a:r>
              <a:rPr lang="ru-RU" sz="1400" b="1" spc="200" dirty="0">
                <a:solidFill>
                  <a:schemeClr val="tx1"/>
                </a:solidFill>
              </a:rPr>
              <a:t>Инженерные центры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53544" y="886719"/>
            <a:ext cx="893797" cy="4845468"/>
          </a:xfrm>
          <a:prstGeom prst="rect">
            <a:avLst/>
          </a:prstGeom>
          <a:solidFill>
            <a:srgbClr val="CD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972000" indent="-285750">
              <a:buFont typeface="Wingdings" panose="05000000000000000000" pitchFamily="2" charset="2"/>
              <a:buChar char="ü"/>
            </a:pPr>
            <a:r>
              <a:rPr lang="ru-RU" sz="1400" b="1" spc="200" dirty="0">
                <a:solidFill>
                  <a:schemeClr val="tx1"/>
                </a:solidFill>
              </a:rPr>
              <a:t>Информационные ресурсы</a:t>
            </a:r>
          </a:p>
          <a:p>
            <a:pPr marL="972000" indent="-285750">
              <a:buFont typeface="Wingdings" panose="05000000000000000000" pitchFamily="2" charset="2"/>
              <a:buChar char="ü"/>
            </a:pPr>
            <a:r>
              <a:rPr lang="ru-RU" sz="1400" b="1" spc="200" dirty="0">
                <a:solidFill>
                  <a:schemeClr val="tx1"/>
                </a:solidFill>
              </a:rPr>
              <a:t>Инфраструктурные ресурсы</a:t>
            </a:r>
          </a:p>
          <a:p>
            <a:pPr marL="972000" indent="-285750">
              <a:buFont typeface="Wingdings" panose="05000000000000000000" pitchFamily="2" charset="2"/>
              <a:buChar char="ü"/>
            </a:pPr>
            <a:r>
              <a:rPr lang="ru-RU" sz="1400" b="1" spc="200" dirty="0">
                <a:solidFill>
                  <a:schemeClr val="tx1"/>
                </a:solidFill>
              </a:rPr>
              <a:t>Проектные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112954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7049" y="173297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7. Стратегические ориентиры развития университета 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46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52232" y="7456"/>
            <a:ext cx="80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 err="1">
                <a:solidFill>
                  <a:schemeClr val="accent1"/>
                </a:solidFill>
                <a:latin typeface="Franklin Gothic Demi" panose="020B0703020102020204" pitchFamily="34" charset="0"/>
              </a:rPr>
              <a:t>Инновационно</a:t>
            </a: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-технологический кластер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«Южное созвездие»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81009" y="1218132"/>
            <a:ext cx="1977628" cy="17235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u="sng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ЮФУ, ЮРГПУ (НПИ), ДГТУ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ТАНТК им. Г.М.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Бериева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«НПП КП «Квант»,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«Азовский оптико-механический завод»,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ПАО «Гранит»,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«Алмаз»,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МИП ЮФУ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endParaRPr lang="ru-RU" sz="11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 rot="2700000">
            <a:off x="1221508" y="760170"/>
            <a:ext cx="2250688" cy="2310161"/>
            <a:chOff x="2312971" y="2284838"/>
            <a:chExt cx="3109309" cy="2238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Дуга 42"/>
            <p:cNvSpPr/>
            <p:nvPr/>
          </p:nvSpPr>
          <p:spPr>
            <a:xfrm>
              <a:off x="2556615" y="2513305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Дуга 43"/>
            <p:cNvSpPr/>
            <p:nvPr/>
          </p:nvSpPr>
          <p:spPr>
            <a:xfrm flipV="1">
              <a:off x="2547267" y="2285341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Дуга 44"/>
            <p:cNvSpPr/>
            <p:nvPr/>
          </p:nvSpPr>
          <p:spPr>
            <a:xfrm flipH="1">
              <a:off x="2312972" y="2513305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Дуга 45"/>
            <p:cNvSpPr/>
            <p:nvPr/>
          </p:nvSpPr>
          <p:spPr>
            <a:xfrm flipH="1" flipV="1">
              <a:off x="2312971" y="2284838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 rot="21573644">
            <a:off x="3752036" y="1133358"/>
            <a:ext cx="1710282" cy="15388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Оборот участников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более 20 млрд. руб.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работников – </a:t>
            </a:r>
            <a:endParaRPr lang="en-US" sz="1000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17 тыс. чел.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 в Реестр кластеров,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кластерных проектов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инициатив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Ростовской области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№1</a:t>
            </a:r>
            <a:endParaRPr lang="ru-RU" sz="1000" u="sng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 rot="2700000">
            <a:off x="3506386" y="744717"/>
            <a:ext cx="2288801" cy="2278524"/>
            <a:chOff x="2312971" y="2284838"/>
            <a:chExt cx="3109309" cy="2238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Дуга 48"/>
            <p:cNvSpPr/>
            <p:nvPr/>
          </p:nvSpPr>
          <p:spPr>
            <a:xfrm>
              <a:off x="2556615" y="2513305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flipV="1">
              <a:off x="2547267" y="2285341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Дуга 50"/>
            <p:cNvSpPr/>
            <p:nvPr/>
          </p:nvSpPr>
          <p:spPr>
            <a:xfrm flipH="1">
              <a:off x="2312972" y="2513305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Дуга 51"/>
            <p:cNvSpPr/>
            <p:nvPr/>
          </p:nvSpPr>
          <p:spPr>
            <a:xfrm flipH="1" flipV="1">
              <a:off x="2312971" y="2284838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204198" y="1186435"/>
            <a:ext cx="1530651" cy="15035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Авиакосмические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радиоэлектроника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приборостроение,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управления, навигации и связи, </a:t>
            </a:r>
            <a:b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материалы, робототехника, ИКТ</a:t>
            </a:r>
          </a:p>
        </p:txBody>
      </p:sp>
      <p:grpSp>
        <p:nvGrpSpPr>
          <p:cNvPr id="54" name="Группа 53"/>
          <p:cNvGrpSpPr/>
          <p:nvPr/>
        </p:nvGrpSpPr>
        <p:grpSpPr>
          <a:xfrm rot="2700000">
            <a:off x="5799717" y="746528"/>
            <a:ext cx="2282455" cy="2225269"/>
            <a:chOff x="2312971" y="2284838"/>
            <a:chExt cx="3109309" cy="2238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Дуга 54"/>
            <p:cNvSpPr/>
            <p:nvPr/>
          </p:nvSpPr>
          <p:spPr>
            <a:xfrm>
              <a:off x="2556615" y="2513305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Дуга 55"/>
            <p:cNvSpPr/>
            <p:nvPr/>
          </p:nvSpPr>
          <p:spPr>
            <a:xfrm flipV="1">
              <a:off x="2547267" y="2285341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Дуга 56"/>
            <p:cNvSpPr/>
            <p:nvPr/>
          </p:nvSpPr>
          <p:spPr>
            <a:xfrm flipH="1">
              <a:off x="2312972" y="2513305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Дуга 57"/>
            <p:cNvSpPr/>
            <p:nvPr/>
          </p:nvSpPr>
          <p:spPr>
            <a:xfrm flipH="1" flipV="1">
              <a:off x="2312971" y="2284838"/>
              <a:ext cx="2865665" cy="2009728"/>
            </a:xfrm>
            <a:prstGeom prst="arc">
              <a:avLst>
                <a:gd name="adj1" fmla="val 16200000"/>
                <a:gd name="adj2" fmla="val 21023236"/>
              </a:avLst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с двумя скругленными соседними углами 58"/>
          <p:cNvSpPr/>
          <p:nvPr/>
        </p:nvSpPr>
        <p:spPr>
          <a:xfrm>
            <a:off x="1193966" y="2982416"/>
            <a:ext cx="3336846" cy="2159855"/>
          </a:xfrm>
          <a:prstGeom prst="round2SameRect">
            <a:avLst>
              <a:gd name="adj1" fmla="val 5507"/>
              <a:gd name="adj2" fmla="val 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44000" rtlCol="0" anchor="t"/>
          <a:lstStyle/>
          <a:p>
            <a:pPr algn="ctr"/>
            <a:r>
              <a:rPr lang="ru-RU" sz="12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Кластерные проекты</a:t>
            </a:r>
          </a:p>
          <a:p>
            <a:pPr algn="ctr"/>
            <a:endParaRPr lang="ru-RU" sz="400" b="1" u="sng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" b="1" u="sng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Wingdings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</a:t>
            </a:r>
            <a:r>
              <a:rPr lang="en-US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цельнокомпозитного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многоцелевого</a:t>
            </a:r>
            <a:r>
              <a:rPr lang="en-US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легкого самолета-амфибии Бе-101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Глубокая модернизация самолета местных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воздушных линий Бе-32К</a:t>
            </a:r>
          </a:p>
          <a:p>
            <a:pPr marL="177800" indent="-177800" algn="just">
              <a:buFont typeface="Wingdings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Производство самолета-амфибии Бе-112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Проекты военного, специального и двойного назначения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специалистов в интересах участников кластера</a:t>
            </a:r>
          </a:p>
        </p:txBody>
      </p:sp>
      <p:sp>
        <p:nvSpPr>
          <p:cNvPr id="60" name="Прямоугольник с двумя скругленными соседними углами 59"/>
          <p:cNvSpPr/>
          <p:nvPr/>
        </p:nvSpPr>
        <p:spPr>
          <a:xfrm flipH="1">
            <a:off x="4663929" y="2982416"/>
            <a:ext cx="3297599" cy="2159855"/>
          </a:xfrm>
          <a:prstGeom prst="round2SameRect">
            <a:avLst>
              <a:gd name="adj1" fmla="val 5856"/>
              <a:gd name="adj2" fmla="val 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77800" indent="-177800" algn="ctr">
              <a:spcAft>
                <a:spcPts val="1200"/>
              </a:spcAft>
            </a:pPr>
            <a:r>
              <a:rPr lang="ru-RU" sz="12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Пилотные проекты </a:t>
            </a:r>
            <a:r>
              <a:rPr lang="ru-RU" sz="11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ГЧП</a:t>
            </a:r>
            <a:endParaRPr lang="en-US" sz="1100" b="1" u="sng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Развитие Инжиниринговых центров ЮРГТУ, ЮФУ</a:t>
            </a:r>
          </a:p>
          <a:p>
            <a:pPr marL="177800" indent="-1778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(строительство) совместных объектов образовательной и инновационной инфраструктуры</a:t>
            </a:r>
          </a:p>
          <a:p>
            <a:pPr marL="177800" indent="-1778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высокотехнологичного производства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100" dirty="0">
              <a:solidFill>
                <a:srgbClr val="005A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>
            <p:extLst/>
          </p:nvPr>
        </p:nvGraphicFramePr>
        <p:xfrm>
          <a:off x="88953" y="847859"/>
          <a:ext cx="959812" cy="429441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59812">
                  <a:extLst>
                    <a:ext uri="{9D8B030D-6E8A-4147-A177-3AD203B41FA5}">
                      <a16:colId xmlns:a16="http://schemas.microsoft.com/office/drawing/2014/main" val="755191357"/>
                    </a:ext>
                  </a:extLst>
                </a:gridCol>
              </a:tblGrid>
              <a:tr h="429441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spc="200" baseline="0" dirty="0">
                          <a:solidFill>
                            <a:schemeClr val="tx1"/>
                          </a:solidFill>
                        </a:rPr>
                        <a:t>Базовые и корпоративные кафедры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spc="200" baseline="0" dirty="0" err="1">
                          <a:solidFill>
                            <a:schemeClr val="tx1"/>
                          </a:solidFill>
                        </a:rPr>
                        <a:t>НОЦы</a:t>
                      </a:r>
                      <a:r>
                        <a:rPr lang="ru-RU" sz="1200" b="1" spc="200" baseline="0" dirty="0">
                          <a:solidFill>
                            <a:schemeClr val="tx1"/>
                          </a:solidFill>
                        </a:rPr>
                        <a:t> и лаборатории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spc="200" baseline="0" dirty="0">
                          <a:solidFill>
                            <a:schemeClr val="tx1"/>
                          </a:solidFill>
                        </a:rPr>
                        <a:t>ЦКП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spc="200" baseline="0" dirty="0">
                          <a:solidFill>
                            <a:schemeClr val="tx1"/>
                          </a:solidFill>
                        </a:rPr>
                        <a:t>Инженерные центры</a:t>
                      </a:r>
                    </a:p>
                  </a:txBody>
                  <a:tcPr marB="720000" vert="vert2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35036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/>
          </p:nvPr>
        </p:nvGraphicFramePr>
        <p:xfrm>
          <a:off x="8102381" y="838453"/>
          <a:ext cx="954961" cy="430381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54961">
                  <a:extLst>
                    <a:ext uri="{9D8B030D-6E8A-4147-A177-3AD203B41FA5}">
                      <a16:colId xmlns:a16="http://schemas.microsoft.com/office/drawing/2014/main" val="755191357"/>
                    </a:ext>
                  </a:extLst>
                </a:gridCol>
              </a:tblGrid>
              <a:tr h="4303818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spc="200" dirty="0">
                          <a:solidFill>
                            <a:schemeClr val="tx1"/>
                          </a:solidFill>
                        </a:rPr>
                        <a:t>Информационные</a:t>
                      </a:r>
                      <a:r>
                        <a:rPr lang="ru-RU" sz="1200" b="1" spc="200" baseline="0" dirty="0">
                          <a:solidFill>
                            <a:schemeClr val="tx1"/>
                          </a:solidFill>
                        </a:rPr>
                        <a:t> ресурсы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spc="200" baseline="0" dirty="0">
                          <a:solidFill>
                            <a:schemeClr val="tx1"/>
                          </a:solidFill>
                        </a:rPr>
                        <a:t>Инфраструктурные ресурсы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spc="200" baseline="0" dirty="0">
                          <a:solidFill>
                            <a:schemeClr val="tx1"/>
                          </a:solidFill>
                        </a:rPr>
                        <a:t>Проектные решения</a:t>
                      </a:r>
                      <a:endParaRPr lang="ru-RU" sz="1200" b="1" spc="200" dirty="0">
                        <a:solidFill>
                          <a:schemeClr val="tx1"/>
                        </a:solidFill>
                      </a:endParaRPr>
                    </a:p>
                  </a:txBody>
                  <a:tcPr marB="72000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35036"/>
                  </a:ext>
                </a:extLst>
              </a:tr>
            </a:tbl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31336" y="5629943"/>
            <a:ext cx="8914857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Общий объем дохода участников кластера – 4,8 млрд. руб.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24129" y="5995488"/>
            <a:ext cx="8914857" cy="28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Интеграция стандартов, проектов, фондов развития в рамках кластера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4129" y="5292108"/>
            <a:ext cx="8914857" cy="28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Общий объем затрат на технологии и инфраструктуру – 1,7 млрд. руб.</a:t>
            </a:r>
          </a:p>
        </p:txBody>
      </p:sp>
    </p:spTree>
    <p:extLst>
      <p:ext uri="{BB962C8B-B14F-4D97-AF65-F5344CB8AC3E}">
        <p14:creationId xmlns:p14="http://schemas.microsoft.com/office/powerpoint/2010/main" val="4072206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99895" y="184653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7. Стратегические ориентиры развития университета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47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76840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" y="-2794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69649" y="61650"/>
            <a:ext cx="8056884" cy="68326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Консорциум «Научно-исследовательская деятельность вузов Юга России» </a:t>
            </a:r>
          </a:p>
        </p:txBody>
      </p:sp>
      <p:sp>
        <p:nvSpPr>
          <p:cNvPr id="42" name="Прямоугольник с двумя усеченными противолежащими углами 41"/>
          <p:cNvSpPr/>
          <p:nvPr/>
        </p:nvSpPr>
        <p:spPr>
          <a:xfrm>
            <a:off x="99862" y="1288516"/>
            <a:ext cx="2592000" cy="904362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200025" indent="-1143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единого поиска информации </a:t>
            </a:r>
          </a:p>
          <a:p>
            <a:pPr marL="200025" indent="-1143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Технологии снижения трудоемкости работы</a:t>
            </a:r>
            <a:b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информацией</a:t>
            </a:r>
            <a:endParaRPr lang="ru-RU" sz="1300" b="1" cap="all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Прямоугольник с двумя усеченными противолежащими углами 42"/>
          <p:cNvSpPr/>
          <p:nvPr/>
        </p:nvSpPr>
        <p:spPr>
          <a:xfrm>
            <a:off x="83885" y="4578397"/>
            <a:ext cx="2592000" cy="490448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72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Докторантура </a:t>
            </a:r>
          </a:p>
        </p:txBody>
      </p:sp>
      <p:sp>
        <p:nvSpPr>
          <p:cNvPr id="44" name="Прямоугольник с двумя усеченными противолежащими углами 43"/>
          <p:cNvSpPr/>
          <p:nvPr/>
        </p:nvSpPr>
        <p:spPr>
          <a:xfrm>
            <a:off x="76484" y="3511682"/>
            <a:ext cx="2592001" cy="485382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72000">
              <a:lnSpc>
                <a:spcPct val="80000"/>
              </a:lnSpc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Интегрированные платформы журналов</a:t>
            </a:r>
          </a:p>
        </p:txBody>
      </p:sp>
      <p:sp>
        <p:nvSpPr>
          <p:cNvPr id="45" name="Прямоугольник с двумя усеченными противолежащими углами 44"/>
          <p:cNvSpPr/>
          <p:nvPr/>
        </p:nvSpPr>
        <p:spPr>
          <a:xfrm>
            <a:off x="95068" y="2770934"/>
            <a:ext cx="2587026" cy="678860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72000">
              <a:lnSpc>
                <a:spcPct val="80000"/>
              </a:lnSpc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и экспертное сопровождение публикационной активности</a:t>
            </a:r>
          </a:p>
        </p:txBody>
      </p:sp>
      <p:sp>
        <p:nvSpPr>
          <p:cNvPr id="46" name="Прямоугольник с двумя усеченными противолежащими углами 45"/>
          <p:cNvSpPr/>
          <p:nvPr/>
        </p:nvSpPr>
        <p:spPr>
          <a:xfrm>
            <a:off x="97436" y="2256261"/>
            <a:ext cx="2592000" cy="453922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72000"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Профили вузов и авторы</a:t>
            </a:r>
          </a:p>
        </p:txBody>
      </p:sp>
      <p:sp>
        <p:nvSpPr>
          <p:cNvPr id="47" name="Прямоугольник с двумя усеченными противолежащими углами 46"/>
          <p:cNvSpPr/>
          <p:nvPr/>
        </p:nvSpPr>
        <p:spPr>
          <a:xfrm>
            <a:off x="78911" y="4055795"/>
            <a:ext cx="2596974" cy="464425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72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Диссертационные советы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78487" y="3863352"/>
            <a:ext cx="2938671" cy="1223962"/>
          </a:xfrm>
          <a:prstGeom prst="roundRect">
            <a:avLst>
              <a:gd name="adj" fmla="val 38686"/>
            </a:avLst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Экспертные площадки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14000" y="2554536"/>
            <a:ext cx="2938671" cy="1223962"/>
          </a:xfrm>
          <a:prstGeom prst="roundRect">
            <a:avLst>
              <a:gd name="adj" fmla="val 37900"/>
            </a:avLst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Инжиниринговые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центры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02663" y="1270233"/>
            <a:ext cx="2916000" cy="1217353"/>
          </a:xfrm>
          <a:prstGeom prst="roundRect">
            <a:avLst>
              <a:gd name="adj" fmla="val 41968"/>
            </a:avLst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Центры коллективного пользования</a:t>
            </a:r>
          </a:p>
        </p:txBody>
      </p:sp>
      <p:sp>
        <p:nvSpPr>
          <p:cNvPr id="51" name="Прямоугольник с двумя усеченными противолежащими углами 50"/>
          <p:cNvSpPr/>
          <p:nvPr/>
        </p:nvSpPr>
        <p:spPr>
          <a:xfrm>
            <a:off x="6447164" y="1254444"/>
            <a:ext cx="2592000" cy="756000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Научные стажировки, сетевая аспирантура, программы ДПО</a:t>
            </a:r>
          </a:p>
        </p:txBody>
      </p:sp>
      <p:sp>
        <p:nvSpPr>
          <p:cNvPr id="52" name="Прямоугольник с двумя усеченными противолежащими углами 51"/>
          <p:cNvSpPr/>
          <p:nvPr/>
        </p:nvSpPr>
        <p:spPr>
          <a:xfrm>
            <a:off x="6469835" y="2091314"/>
            <a:ext cx="2592000" cy="828000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Проектные сессии 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летние школы</a:t>
            </a:r>
          </a:p>
        </p:txBody>
      </p:sp>
      <p:sp>
        <p:nvSpPr>
          <p:cNvPr id="53" name="Прямоугольник с двумя усеченными противолежащими углами 52"/>
          <p:cNvSpPr/>
          <p:nvPr/>
        </p:nvSpPr>
        <p:spPr>
          <a:xfrm>
            <a:off x="6469835" y="2991140"/>
            <a:ext cx="2592000" cy="995613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совестных молодежных команд 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проектных лабораторий</a:t>
            </a:r>
          </a:p>
        </p:txBody>
      </p:sp>
      <p:sp>
        <p:nvSpPr>
          <p:cNvPr id="54" name="Прямоугольник с двумя усеченными противолежащими углами 53"/>
          <p:cNvSpPr/>
          <p:nvPr/>
        </p:nvSpPr>
        <p:spPr>
          <a:xfrm>
            <a:off x="6469835" y="4085619"/>
            <a:ext cx="2592000" cy="983226"/>
          </a:xfrm>
          <a:prstGeom prst="snip2DiagRect">
            <a:avLst/>
          </a:prstGeom>
          <a:solidFill>
            <a:srgbClr val="CEE3EA"/>
          </a:solidFill>
          <a:ln>
            <a:solidFill>
              <a:srgbClr val="5199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и развитие региональных центров по ключевым компетенциям вузов ЮФО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7706" y="5135830"/>
            <a:ext cx="8948828" cy="3519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Совместное тематическое планирование,  комплексные проекты, развитие сетевых образовательных программ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08047"/>
              </p:ext>
            </p:extLst>
          </p:nvPr>
        </p:nvGraphicFramePr>
        <p:xfrm>
          <a:off x="77706" y="5536313"/>
          <a:ext cx="8958204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8204">
                  <a:extLst>
                    <a:ext uri="{9D8B030D-6E8A-4147-A177-3AD203B41FA5}">
                      <a16:colId xmlns:a16="http://schemas.microsoft.com/office/drawing/2014/main" val="755191357"/>
                    </a:ext>
                  </a:extLst>
                </a:gridCol>
              </a:tblGrid>
              <a:tr h="431060"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1300" i="1" baseline="0" dirty="0">
                          <a:solidFill>
                            <a:schemeClr val="tx1"/>
                          </a:solidFill>
                        </a:rPr>
                        <a:t> совместных публикаций -  </a:t>
                      </a:r>
                      <a:r>
                        <a:rPr lang="ru-RU" sz="1300" b="1" i="1" baseline="0" dirty="0">
                          <a:solidFill>
                            <a:schemeClr val="tx1"/>
                          </a:solidFill>
                        </a:rPr>
                        <a:t>более 300 (</a:t>
                      </a:r>
                      <a:r>
                        <a:rPr lang="en-US" sz="1300" b="1" i="1" baseline="0" dirty="0">
                          <a:solidFill>
                            <a:schemeClr val="tx1"/>
                          </a:solidFill>
                        </a:rPr>
                        <a:t>Scopus</a:t>
                      </a:r>
                      <a:r>
                        <a:rPr lang="ru-RU" sz="1300" b="1" i="1" baseline="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300" i="1" baseline="0" dirty="0">
                          <a:solidFill>
                            <a:schemeClr val="tx1"/>
                          </a:solidFill>
                        </a:rPr>
                        <a:t>совместные НИОКР -  более 15 проектов (общий объем около 100 млн руб.) </a:t>
                      </a:r>
                      <a:endParaRPr lang="ru-RU" sz="13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35036"/>
                  </a:ext>
                </a:extLst>
              </a:tr>
            </a:tbl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6447164" y="804384"/>
            <a:ext cx="2592000" cy="414084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Организационные ресурсы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114000" y="815144"/>
            <a:ext cx="2916000" cy="414084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Инфраструктурные ресурсы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4836" y="810281"/>
            <a:ext cx="2592000" cy="414084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Информационные ресурсы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7705" y="6037043"/>
            <a:ext cx="8958205" cy="261975"/>
          </a:xfrm>
          <a:prstGeom prst="rect">
            <a:avLst/>
          </a:prstGeom>
          <a:solidFill>
            <a:srgbClr val="B4C0C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вложений Университета в деятельность кластера  около 25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390281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73655" y="249906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079" y="6443365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7. Стратегические ориентиры развития университета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48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532" y="93134"/>
            <a:ext cx="8156389" cy="71497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bIns="0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Сетевые проекты в макрорегиональном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научно-образовательном пространстве</a:t>
            </a: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812271" cy="8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00" y="83337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:\Users\jpolyakova\Desktop\ufo-kry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06" y="1575992"/>
            <a:ext cx="6867525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ая выноска 30"/>
          <p:cNvSpPr/>
          <p:nvPr/>
        </p:nvSpPr>
        <p:spPr>
          <a:xfrm>
            <a:off x="761456" y="4422379"/>
            <a:ext cx="2447925" cy="822325"/>
          </a:xfrm>
          <a:prstGeom prst="wedgeRectCallout">
            <a:avLst>
              <a:gd name="adj1" fmla="val 55814"/>
              <a:gd name="adj2" fmla="val -187654"/>
            </a:avLst>
          </a:prstGeom>
          <a:solidFill>
            <a:schemeClr val="accent3">
              <a:lumMod val="20000"/>
              <a:lumOff val="80000"/>
              <a:alpha val="68000"/>
            </a:schemeClr>
          </a:solidFill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8</a:t>
            </a:r>
            <a:r>
              <a:rPr lang="ru-RU" sz="1600" dirty="0">
                <a:solidFill>
                  <a:schemeClr val="accent5"/>
                </a:solidFill>
                <a:latin typeface="Arial Narrow" panose="020B0606020202030204" pitchFamily="34" charset="0"/>
              </a:rPr>
              <a:t> ЦКП</a:t>
            </a:r>
          </a:p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Инфраструктурный проект: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</a:p>
          <a:p>
            <a:pPr>
              <a:defRPr/>
            </a:pP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Инжиниринговый центр: </a:t>
            </a: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174081" y="2946004"/>
            <a:ext cx="2533650" cy="804863"/>
          </a:xfrm>
          <a:prstGeom prst="wedgeRectCallout">
            <a:avLst>
              <a:gd name="adj1" fmla="val -695"/>
              <a:gd name="adj2" fmla="val -134376"/>
            </a:avLst>
          </a:prstGeom>
          <a:solidFill>
            <a:schemeClr val="accent3">
              <a:lumMod val="20000"/>
              <a:lumOff val="80000"/>
              <a:alpha val="68000"/>
            </a:schemeClr>
          </a:solidFill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университет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Инфраструктурные проекты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</a:p>
          <a:p>
            <a:pPr>
              <a:defRPr/>
            </a:pP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Инжиниринговый центр </a:t>
            </a: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2917281" y="899717"/>
            <a:ext cx="2871787" cy="1298575"/>
          </a:xfrm>
          <a:prstGeom prst="wedgeRectCallout">
            <a:avLst>
              <a:gd name="adj1" fmla="val 33188"/>
              <a:gd name="adj2" fmla="val 105278"/>
            </a:avLst>
          </a:prstGeom>
          <a:solidFill>
            <a:schemeClr val="accent3">
              <a:lumMod val="20000"/>
              <a:lumOff val="80000"/>
              <a:alpha val="68000"/>
            </a:schemeClr>
          </a:solidFill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университет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Опорный вуз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  <a:p>
            <a:pPr>
              <a:defRPr/>
            </a:pPr>
            <a:r>
              <a:rPr lang="ru-RU" sz="16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3</a:t>
            </a:r>
            <a:r>
              <a:rPr lang="ru-RU" sz="1600" dirty="0">
                <a:solidFill>
                  <a:schemeClr val="accent5"/>
                </a:solidFill>
                <a:latin typeface="Arial Narrow" panose="020B0606020202030204" pitchFamily="34" charset="0"/>
              </a:rPr>
              <a:t> УНУ, </a:t>
            </a:r>
            <a:r>
              <a:rPr lang="ru-RU" sz="16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21</a:t>
            </a:r>
            <a:r>
              <a:rPr lang="ru-RU" sz="1600" dirty="0">
                <a:solidFill>
                  <a:schemeClr val="accent5"/>
                </a:solidFill>
                <a:latin typeface="Arial Narrow" panose="020B0606020202030204" pitchFamily="34" charset="0"/>
              </a:rPr>
              <a:t> ЦКП</a:t>
            </a:r>
          </a:p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Инфраструктурные проекты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6</a:t>
            </a:r>
          </a:p>
          <a:p>
            <a:pPr>
              <a:defRPr/>
            </a:pP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Инжиниринговые центры </a:t>
            </a: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6411368" y="5641579"/>
            <a:ext cx="2403475" cy="636588"/>
          </a:xfrm>
          <a:prstGeom prst="wedgeRectCallout">
            <a:avLst>
              <a:gd name="adj1" fmla="val -30795"/>
              <a:gd name="adj2" fmla="val -182571"/>
            </a:avLst>
          </a:prstGeom>
          <a:solidFill>
            <a:schemeClr val="accent3">
              <a:lumMod val="20000"/>
              <a:lumOff val="80000"/>
              <a:alpha val="68000"/>
            </a:schemeClr>
          </a:solidFill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2</a:t>
            </a:r>
            <a:r>
              <a:rPr lang="ru-RU" sz="1600">
                <a:solidFill>
                  <a:schemeClr val="accent5"/>
                </a:solidFill>
                <a:latin typeface="Arial Narrow" panose="020B0606020202030204" pitchFamily="34" charset="0"/>
              </a:rPr>
              <a:t>  </a:t>
            </a:r>
            <a:r>
              <a:rPr lang="ru-RU" sz="1600" dirty="0">
                <a:solidFill>
                  <a:schemeClr val="accent5"/>
                </a:solidFill>
                <a:latin typeface="Arial Narrow" panose="020B0606020202030204" pitchFamily="34" charset="0"/>
              </a:rPr>
              <a:t>ЦКП</a:t>
            </a:r>
          </a:p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Инфраструктурный проект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6666956" y="1196579"/>
            <a:ext cx="2217737" cy="809625"/>
          </a:xfrm>
          <a:prstGeom prst="wedgeRectCallout">
            <a:avLst>
              <a:gd name="adj1" fmla="val -42573"/>
              <a:gd name="adj2" fmla="val 137554"/>
            </a:avLst>
          </a:prstGeom>
          <a:solidFill>
            <a:schemeClr val="accent3">
              <a:lumMod val="20000"/>
              <a:lumOff val="80000"/>
              <a:alpha val="68000"/>
            </a:schemeClr>
          </a:solidFill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Опорный вуз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  <a:p>
            <a:pPr>
              <a:defRPr/>
            </a:pPr>
            <a:r>
              <a:rPr lang="ru-RU" sz="16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3</a:t>
            </a:r>
            <a:r>
              <a:rPr lang="ru-RU" sz="1600" dirty="0">
                <a:solidFill>
                  <a:schemeClr val="accent5"/>
                </a:solidFill>
                <a:latin typeface="Arial Narrow" panose="020B0606020202030204" pitchFamily="34" charset="0"/>
              </a:rPr>
              <a:t> ЦКП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Инжиниринговый центр </a:t>
            </a: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1004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7. Стратегические ориентиры развития университета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49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52232" y="7456"/>
            <a:ext cx="80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Результаты коммерциализации интеллектуальной деятельности, 2016 г.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24712" y="3761532"/>
          <a:ext cx="4452731" cy="995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Учтенная, тыс.</a:t>
                      </a:r>
                      <a:r>
                        <a:rPr lang="ru-RU" sz="1400" baseline="0" dirty="0"/>
                        <a:t> руб. *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+mn-lt"/>
                        </a:rPr>
                        <a:t>2016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89">
                <a:tc>
                  <a:txBody>
                    <a:bodyPr/>
                    <a:lstStyle/>
                    <a:p>
                      <a:r>
                        <a:rPr lang="ru-RU" sz="1400" dirty="0"/>
                        <a:t>Балансовая</a:t>
                      </a:r>
                      <a:r>
                        <a:rPr lang="ru-RU" sz="1400" baseline="0" dirty="0"/>
                        <a:t> стоимость созданных НМА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487 601,75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17">
                <a:tc>
                  <a:txBody>
                    <a:bodyPr/>
                    <a:lstStyle/>
                    <a:p>
                      <a:r>
                        <a:rPr lang="ru-RU" sz="1400" dirty="0"/>
                        <a:t>Стоимость</a:t>
                      </a:r>
                      <a:r>
                        <a:rPr lang="ru-RU" sz="1400" baseline="0" dirty="0"/>
                        <a:t> на </a:t>
                      </a:r>
                      <a:r>
                        <a:rPr lang="ru-RU" sz="1400" baseline="0" dirty="0" err="1"/>
                        <a:t>забалансовых</a:t>
                      </a:r>
                      <a:r>
                        <a:rPr lang="ru-RU" sz="1400" baseline="0" dirty="0"/>
                        <a:t> счетах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2 550 063,58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4627724" y="3762036"/>
          <a:ext cx="444761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Неучтенная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17">
                <a:tc>
                  <a:txBody>
                    <a:bodyPr/>
                    <a:lstStyle/>
                    <a:p>
                      <a:r>
                        <a:rPr lang="ru-RU" sz="1400" dirty="0"/>
                        <a:t>Стоимость</a:t>
                      </a:r>
                      <a:r>
                        <a:rPr lang="ru-RU" sz="1400" baseline="0" dirty="0"/>
                        <a:t> бренда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17">
                <a:tc>
                  <a:txBody>
                    <a:bodyPr/>
                    <a:lstStyle/>
                    <a:p>
                      <a:r>
                        <a:rPr lang="ru-RU" sz="1400" dirty="0"/>
                        <a:t>Рыночная</a:t>
                      </a:r>
                      <a:r>
                        <a:rPr lang="ru-RU" sz="1400" baseline="0" dirty="0"/>
                        <a:t> стоимость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17">
                <a:tc>
                  <a:txBody>
                    <a:bodyPr/>
                    <a:lstStyle/>
                    <a:p>
                      <a:r>
                        <a:rPr lang="ru-RU" sz="1400" dirty="0"/>
                        <a:t>Инвестиционная стоимость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74431" y="4752817"/>
          <a:ext cx="409391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17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ru-RU" sz="1400" b="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>
                          <a:solidFill>
                            <a:schemeClr val="tx1"/>
                          </a:solidFill>
                        </a:rPr>
                        <a:t>по затратам на получение патента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27000" y="963790"/>
            <a:ext cx="8914856" cy="302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Поступления и выплаты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6999" y="3379328"/>
            <a:ext cx="8914857" cy="360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Стоимость интеллектуального капитала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22602" y="5065696"/>
            <a:ext cx="8098797" cy="1144035"/>
            <a:chOff x="553213" y="5065696"/>
            <a:chExt cx="8098797" cy="1271626"/>
          </a:xfrm>
        </p:grpSpPr>
        <p:cxnSp>
          <p:nvCxnSpPr>
            <p:cNvPr id="22" name="Прямая со стрелкой 21"/>
            <p:cNvCxnSpPr>
              <a:endCxn id="26" idx="1"/>
            </p:cNvCxnSpPr>
            <p:nvPr/>
          </p:nvCxnSpPr>
          <p:spPr>
            <a:xfrm flipV="1">
              <a:off x="3967381" y="5362488"/>
              <a:ext cx="1283161" cy="387700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endCxn id="25" idx="1"/>
            </p:cNvCxnSpPr>
            <p:nvPr/>
          </p:nvCxnSpPr>
          <p:spPr>
            <a:xfrm>
              <a:off x="3954681" y="5751765"/>
              <a:ext cx="1295861" cy="288766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553213" y="5435122"/>
              <a:ext cx="3437786" cy="593583"/>
            </a:xfrm>
            <a:prstGeom prst="rect">
              <a:avLst/>
            </a:prstGeom>
            <a:solidFill>
              <a:srgbClr val="DAD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72000"/>
              <a:r>
                <a:rPr lang="ru-RU" b="1" dirty="0">
                  <a:solidFill>
                    <a:schemeClr val="tx1"/>
                  </a:solidFill>
                </a:rPr>
                <a:t>Увеличение стоимости капитала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250542" y="5743739"/>
              <a:ext cx="3401468" cy="593583"/>
            </a:xfrm>
            <a:prstGeom prst="rect">
              <a:avLst/>
            </a:prstGeom>
            <a:solidFill>
              <a:srgbClr val="DAD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72000"/>
              <a:r>
                <a:rPr lang="ru-RU" sz="1600" b="1" dirty="0">
                  <a:solidFill>
                    <a:schemeClr val="tx1"/>
                  </a:solidFill>
                </a:rPr>
                <a:t>Компенсация стоимости использования ресурсов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250542" y="5065696"/>
              <a:ext cx="3401468" cy="593583"/>
            </a:xfrm>
            <a:prstGeom prst="rect">
              <a:avLst/>
            </a:prstGeom>
            <a:solidFill>
              <a:srgbClr val="DAD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72000"/>
              <a:r>
                <a:rPr lang="ru-RU" sz="1600" b="1" dirty="0">
                  <a:solidFill>
                    <a:schemeClr val="tx1"/>
                  </a:solidFill>
                </a:rPr>
                <a:t>Увеличение дохода 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в денежной форме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40948"/>
              </p:ext>
            </p:extLst>
          </p:nvPr>
        </p:nvGraphicFramePr>
        <p:xfrm>
          <a:off x="124711" y="1327385"/>
          <a:ext cx="5017560" cy="19896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5426">
                  <a:extLst>
                    <a:ext uri="{9D8B030D-6E8A-4147-A177-3AD203B41FA5}">
                      <a16:colId xmlns:a16="http://schemas.microsoft.com/office/drawing/2014/main" val="3844043265"/>
                    </a:ext>
                  </a:extLst>
                </a:gridCol>
                <a:gridCol w="732134">
                  <a:extLst>
                    <a:ext uri="{9D8B030D-6E8A-4147-A177-3AD203B41FA5}">
                      <a16:colId xmlns:a16="http://schemas.microsoft.com/office/drawing/2014/main" val="15210735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Доходы, млн. руб.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176190504"/>
                  </a:ext>
                </a:extLst>
              </a:tr>
              <a:tr h="393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От коммерциализации интеллектуальной деятельности , </a:t>
                      </a:r>
                      <a:b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265,11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017380766"/>
                  </a:ext>
                </a:extLst>
              </a:tr>
              <a:tr h="319212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от практического применения (внедрения) (лиц. договора)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2,87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513834718"/>
                  </a:ext>
                </a:extLst>
              </a:tr>
              <a:tr h="393549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от использования интеллектуальной собственности в производстве научно-технической продукции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222,51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4915414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от лицензионных договоров и доходов на отчуждение прав, вторичного использования интеллектуальной собственности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39,73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6861965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219930" y="1340091"/>
          <a:ext cx="3789186" cy="19547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6212">
                  <a:extLst>
                    <a:ext uri="{9D8B030D-6E8A-4147-A177-3AD203B41FA5}">
                      <a16:colId xmlns:a16="http://schemas.microsoft.com/office/drawing/2014/main" val="4044748457"/>
                    </a:ext>
                  </a:extLst>
                </a:gridCol>
                <a:gridCol w="1162974">
                  <a:extLst>
                    <a:ext uri="{9D8B030D-6E8A-4147-A177-3AD203B41FA5}">
                      <a16:colId xmlns:a16="http://schemas.microsoft.com/office/drawing/2014/main" val="1857711577"/>
                    </a:ext>
                  </a:extLst>
                </a:gridCol>
              </a:tblGrid>
              <a:tr h="281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Расходы 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11548254"/>
                  </a:ext>
                </a:extLst>
              </a:tr>
              <a:tr h="670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Затраты на поддержание патентов,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тыс.руб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542,04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91134636"/>
                  </a:ext>
                </a:extLst>
              </a:tr>
              <a:tr h="523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Затраты </a:t>
                      </a:r>
                      <a:b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 патентование,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тыс.руб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1 061,85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538632329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Затраты по защите авторского права, тыс. руб.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257, 47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7532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23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1. Организация образовательной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5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69116" y="343787"/>
            <a:ext cx="805688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Обучение иностранных граждан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42668" y="1357427"/>
            <a:ext cx="7962900" cy="3909322"/>
            <a:chOff x="117319" y="1548503"/>
            <a:chExt cx="8565348" cy="4584700"/>
          </a:xfrm>
        </p:grpSpPr>
        <p:pic>
          <p:nvPicPr>
            <p:cNvPr id="13" name="Picture 2" descr="http://websbornik.com/vector/vector-maps/one-color-map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" t="-244" r="5094" b="244"/>
            <a:stretch/>
          </p:blipFill>
          <p:spPr bwMode="auto">
            <a:xfrm>
              <a:off x="117319" y="1548503"/>
              <a:ext cx="8565348" cy="458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4437600" y="2064440"/>
              <a:ext cx="263048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400" b="1" dirty="0"/>
                <a:t>65,4 % </a:t>
              </a:r>
              <a:r>
                <a:rPr lang="ru-RU" altLang="ru-RU" sz="1200" b="1" dirty="0"/>
                <a:t>СНГ, Балтия, Грузия, Абхазия, Ю. Осетия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5996525" y="2812153"/>
              <a:ext cx="11969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200" b="1" dirty="0"/>
                <a:t>11 % Азия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1726150" y="3994840"/>
              <a:ext cx="10826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b="1" dirty="0"/>
                <a:t>11,5 %</a:t>
              </a:r>
            </a:p>
            <a:p>
              <a:pPr algn="ctr"/>
              <a:r>
                <a:rPr lang="ru-RU" altLang="ru-RU" sz="1200" b="1" dirty="0"/>
                <a:t>Латинская Америка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4721762" y="2835965"/>
              <a:ext cx="9334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b="1" dirty="0"/>
                <a:t>5,9 % Ближний Восток</a:t>
              </a:r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3812125" y="3375715"/>
              <a:ext cx="11049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b="1" dirty="0"/>
                <a:t>4,2 % Африка</a:t>
              </a:r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3850225" y="2370828"/>
              <a:ext cx="11763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b="1" dirty="0"/>
                <a:t>1,9 % Европа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0143" y="987512"/>
            <a:ext cx="7845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Контингент иностранных обучающихся по регионам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999540"/>
              </p:ext>
            </p:extLst>
          </p:nvPr>
        </p:nvGraphicFramePr>
        <p:xfrm>
          <a:off x="3867150" y="3851650"/>
          <a:ext cx="5017543" cy="238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28639" y="3559960"/>
            <a:ext cx="4572000" cy="4247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Структура контингента иностранных обучающихся </a:t>
            </a:r>
            <a:b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направлениям, 2016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1466" y="2406168"/>
            <a:ext cx="3735684" cy="4247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Контингент иностранных обучающихся </a:t>
            </a:r>
            <a:b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ООП в динамике 2012 и 2016 гг.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59098099"/>
              </p:ext>
            </p:extLst>
          </p:nvPr>
        </p:nvGraphicFramePr>
        <p:xfrm>
          <a:off x="173337" y="2783619"/>
          <a:ext cx="3725890" cy="345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62690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73655" y="249906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7. Стратегические ориентиры развития университета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50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532" y="93134"/>
            <a:ext cx="8156389" cy="71497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bIns="0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Модель капитализации университета</a:t>
            </a: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812271" cy="8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00" y="83337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06546"/>
              </p:ext>
            </p:extLst>
          </p:nvPr>
        </p:nvGraphicFramePr>
        <p:xfrm>
          <a:off x="5924550" y="4825531"/>
          <a:ext cx="3112371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</a:rPr>
                        <a:t> выпускников – 3,1 млн. руб. 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641" marB="4564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13630"/>
              </p:ext>
            </p:extLst>
          </p:nvPr>
        </p:nvGraphicFramePr>
        <p:xfrm>
          <a:off x="5924551" y="3890601"/>
          <a:ext cx="3124992" cy="88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581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</a:rPr>
                        <a:t> партнеров на общественно значимые мероприятия (благотворительность   +   профсоюзы)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baseline="0" dirty="0">
                          <a:solidFill>
                            <a:schemeClr val="tx1"/>
                          </a:solidFill>
                        </a:rPr>
                        <a:t>      4, 1 млн руб.                  11 200 млн руб.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88901" y="1761404"/>
          <a:ext cx="2195512" cy="57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Финансовые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0" marR="91420" marT="45741" marB="4574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88901" y="894491"/>
          <a:ext cx="2195512" cy="79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4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РЕСУРСЫ</a:t>
                      </a:r>
                    </a:p>
                  </a:txBody>
                  <a:tcPr marL="91420" marR="91420" marT="45745" marB="4574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4407947" y="1702535"/>
          <a:ext cx="1417815" cy="30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388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Научных проектов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Прочих видов деятельности</a:t>
                      </a: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2734346" y="1703715"/>
          <a:ext cx="1379289" cy="306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38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Реализации образовательных программ</a:t>
                      </a:r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2405063" y="896277"/>
          <a:ext cx="342069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2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ДОХОДЫ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</a:rPr>
                        <a:t> В ВИДЕ ФИНАНСОВЫХ ПОСТУПЛЕНИЙ ОТ ОСНОВНЫХ ВИДОВ ДЕЯТЕЛЬНОСТИ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88900" y="3705909"/>
          <a:ext cx="2195512" cy="64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Материально-технические</a:t>
                      </a:r>
                    </a:p>
                  </a:txBody>
                  <a:tcPr marL="91420" marR="91420" marT="45697" marB="4569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88900" y="3052967"/>
          <a:ext cx="2195513" cy="57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Информационные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0" marR="91420" marT="45741" marB="4574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88901" y="2398002"/>
          <a:ext cx="2195512" cy="57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Кадровые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0" marR="91420" marT="45741" marB="4574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5924551" y="2955665"/>
          <a:ext cx="3133724" cy="88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019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</a:rPr>
                        <a:t> фонда содействия развитию:</a:t>
                      </a:r>
                    </a:p>
                    <a:p>
                      <a:r>
                        <a:rPr lang="ru-RU" sz="1300" b="0" baseline="0" dirty="0">
                          <a:solidFill>
                            <a:schemeClr val="tx1"/>
                          </a:solidFill>
                        </a:rPr>
                        <a:t>УМНИК – 14 млн руб.</a:t>
                      </a:r>
                    </a:p>
                    <a:p>
                      <a:r>
                        <a:rPr lang="ru-RU" sz="1300" b="0" baseline="0" dirty="0">
                          <a:solidFill>
                            <a:schemeClr val="tx1"/>
                          </a:solidFill>
                        </a:rPr>
                        <a:t>СТАРТ – 6,5 млн руб.</a:t>
                      </a:r>
                    </a:p>
                    <a:p>
                      <a:r>
                        <a:rPr lang="ru-RU" sz="1300" b="0" baseline="0" dirty="0">
                          <a:solidFill>
                            <a:schemeClr val="tx1"/>
                          </a:solidFill>
                        </a:rPr>
                        <a:t>Интернационализация – 15 млн руб.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47" marB="4574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5924551" y="2270871"/>
          <a:ext cx="3133724" cy="64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партнеров на образовательные программы  </a:t>
                      </a:r>
                    </a:p>
                    <a:p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более 800 млн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697" marB="4569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5924550" y="1772010"/>
          <a:ext cx="313372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36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индустриальных партнеров на выполнение НИОКТР  - 125,3 млн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5924550" y="913290"/>
          <a:ext cx="312499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831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В ВИДЕ КОМПЕНСАЦИИ ИСПОЛЬЗОВАНИЯ РЕСУРСОВ,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Стрелка вправо 27"/>
          <p:cNvSpPr/>
          <p:nvPr/>
        </p:nvSpPr>
        <p:spPr>
          <a:xfrm>
            <a:off x="88900" y="4821967"/>
            <a:ext cx="4546600" cy="727075"/>
          </a:xfrm>
          <a:prstGeom prst="rightArrow">
            <a:avLst>
              <a:gd name="adj1" fmla="val 75722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endParaRPr lang="ru-RU" dirty="0" err="1"/>
          </a:p>
          <a:p>
            <a:pPr defTabSz="685800">
              <a:defRPr/>
            </a:pPr>
            <a:r>
              <a:rPr lang="ru-RU" sz="1350" b="1" dirty="0">
                <a:solidFill>
                  <a:prstClr val="black"/>
                </a:solidFill>
              </a:rPr>
              <a:t>Прямые инвестиции ресурсов в программы и проекты</a:t>
            </a:r>
          </a:p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516006" y="5413628"/>
            <a:ext cx="4427537" cy="917512"/>
          </a:xfrm>
          <a:prstGeom prst="rightArrow">
            <a:avLst>
              <a:gd name="adj1" fmla="val 61073"/>
              <a:gd name="adj2" fmla="val 50000"/>
            </a:avLst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 err="1">
                <a:solidFill>
                  <a:schemeClr val="tx1"/>
                </a:solidFill>
              </a:rPr>
              <a:t>Софинансирование</a:t>
            </a:r>
            <a:r>
              <a:rPr lang="ru-RU" sz="1350" b="1" dirty="0">
                <a:solidFill>
                  <a:schemeClr val="tx1"/>
                </a:solidFill>
              </a:rPr>
              <a:t> проектов и программ </a:t>
            </a:r>
            <a:br>
              <a:rPr lang="ru-RU" sz="1350" b="1" dirty="0">
                <a:solidFill>
                  <a:schemeClr val="tx1"/>
                </a:solidFill>
              </a:rPr>
            </a:br>
            <a:r>
              <a:rPr lang="ru-RU" sz="1350" b="1" dirty="0">
                <a:solidFill>
                  <a:schemeClr val="tx1"/>
                </a:solidFill>
              </a:rPr>
              <a:t>через использование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3203461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73655" y="249906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3793" y="6452406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7. Стратегические ориентиры развития университета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51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532" y="73469"/>
            <a:ext cx="8156389" cy="71497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bIns="0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Экономическая модель университета</a:t>
            </a: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812271" cy="8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00" y="83337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103793" y="902028"/>
            <a:ext cx="6321425" cy="1528646"/>
            <a:chOff x="103793" y="902028"/>
            <a:chExt cx="6321425" cy="1528646"/>
          </a:xfrm>
        </p:grpSpPr>
        <p:sp>
          <p:nvSpPr>
            <p:cNvPr id="37" name="Прямоугольник 36"/>
            <p:cNvSpPr/>
            <p:nvPr/>
          </p:nvSpPr>
          <p:spPr bwMode="auto">
            <a:xfrm>
              <a:off x="2369423" y="1494510"/>
              <a:ext cx="1028700" cy="936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900" b="1" dirty="0"/>
                <a:t>Средства привлеченные по конкурсной процедуре</a:t>
              </a:r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103793" y="1494674"/>
              <a:ext cx="1084263" cy="936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900" b="1" dirty="0"/>
                <a:t>Прямое </a:t>
              </a:r>
            </a:p>
            <a:p>
              <a:pPr algn="ctr">
                <a:defRPr/>
              </a:pPr>
              <a:r>
                <a:rPr lang="ru-RU" sz="900" b="1" dirty="0"/>
                <a:t>бюджетное финансирование</a:t>
              </a:r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1199471" y="1494510"/>
              <a:ext cx="1160976" cy="936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900" b="1" dirty="0"/>
                <a:t>Средства </a:t>
              </a:r>
            </a:p>
            <a:p>
              <a:pPr algn="ctr">
                <a:defRPr/>
              </a:pPr>
              <a:r>
                <a:rPr lang="ru-RU" sz="900" b="1" dirty="0" err="1"/>
                <a:t>софинансирования</a:t>
              </a:r>
              <a:r>
                <a:rPr lang="ru-RU" sz="900" b="1" dirty="0"/>
                <a:t> </a:t>
              </a:r>
              <a:br>
                <a:rPr lang="ru-RU" sz="900" b="1" dirty="0"/>
              </a:br>
              <a:r>
                <a:rPr lang="ru-RU" sz="900" b="1" dirty="0"/>
                <a:t>– 30 %</a:t>
              </a: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4265504" y="1494510"/>
              <a:ext cx="896938" cy="936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900" b="1" dirty="0"/>
                <a:t>Средства партнеров</a:t>
              </a: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3395133" y="1494510"/>
              <a:ext cx="870371" cy="936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900" b="1" dirty="0"/>
                <a:t>Средства </a:t>
              </a:r>
              <a:br>
                <a:rPr lang="ru-RU" sz="900" b="1" dirty="0"/>
              </a:br>
              <a:r>
                <a:rPr lang="ru-RU" sz="900" b="1" dirty="0"/>
                <a:t>фондов </a:t>
              </a:r>
              <a:br>
                <a:rPr lang="ru-RU" sz="900" b="1" dirty="0"/>
              </a:br>
              <a:r>
                <a:rPr lang="ru-RU" sz="900" b="1" dirty="0"/>
                <a:t>–  30 %</a:t>
              </a:r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5171418" y="1494510"/>
              <a:ext cx="1253800" cy="936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900" b="1" dirty="0" err="1"/>
                <a:t>Софинансирование</a:t>
              </a:r>
              <a:r>
                <a:rPr lang="ru-RU" sz="900" b="1" dirty="0"/>
                <a:t> программ и грантов </a:t>
              </a:r>
              <a:br>
                <a:rPr lang="ru-RU" sz="900" b="1" dirty="0"/>
              </a:br>
              <a:r>
                <a:rPr lang="ru-RU" sz="900" b="1" dirty="0"/>
                <a:t>–  25 %</a:t>
              </a: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103793" y="902028"/>
              <a:ext cx="6321425" cy="6011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</a:rPr>
                <a:t>Консолидированный бюджет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</a:rPr>
                <a:t>(стандарт МСФО)</a:t>
              </a:r>
            </a:p>
          </p:txBody>
        </p:sp>
      </p:grpSp>
      <p:graphicFrame>
        <p:nvGraphicFramePr>
          <p:cNvPr id="54" name="Схема 53"/>
          <p:cNvGraphicFramePr/>
          <p:nvPr>
            <p:extLst/>
          </p:nvPr>
        </p:nvGraphicFramePr>
        <p:xfrm>
          <a:off x="125599" y="2529450"/>
          <a:ext cx="6355976" cy="264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91305" y="5141128"/>
            <a:ext cx="6024563" cy="1111018"/>
            <a:chOff x="160944" y="4949721"/>
            <a:chExt cx="6024563" cy="1111018"/>
          </a:xfrm>
        </p:grpSpPr>
        <p:sp>
          <p:nvSpPr>
            <p:cNvPr id="56" name="Прямоугольник 55"/>
            <p:cNvSpPr/>
            <p:nvPr/>
          </p:nvSpPr>
          <p:spPr bwMode="auto">
            <a:xfrm>
              <a:off x="160944" y="4949721"/>
              <a:ext cx="1535113" cy="62264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Кадровые </a:t>
              </a:r>
              <a:br>
                <a:rPr lang="ru-RU" sz="1200" b="1" dirty="0"/>
              </a:br>
              <a:r>
                <a:rPr lang="ru-RU" sz="1200" b="1" dirty="0"/>
                <a:t>ресурсы</a:t>
              </a:r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696057" y="4949721"/>
              <a:ext cx="1563687" cy="62264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Финансовые </a:t>
              </a:r>
              <a:br>
                <a:rPr lang="ru-RU" sz="1200" b="1" dirty="0"/>
              </a:br>
              <a:r>
                <a:rPr lang="ru-RU" sz="1200" b="1" dirty="0"/>
                <a:t>ресурсы</a:t>
              </a:r>
            </a:p>
          </p:txBody>
        </p:sp>
        <p:sp>
          <p:nvSpPr>
            <p:cNvPr id="58" name="Прямоугольник 57"/>
            <p:cNvSpPr/>
            <p:nvPr/>
          </p:nvSpPr>
          <p:spPr bwMode="auto">
            <a:xfrm>
              <a:off x="3269269" y="4949721"/>
              <a:ext cx="1419225" cy="62264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Информационные ресурсы</a:t>
              </a:r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4688493" y="4949721"/>
              <a:ext cx="1497013" cy="62264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Материально-технические ресурсы</a:t>
              </a:r>
            </a:p>
          </p:txBody>
        </p:sp>
        <p:sp>
          <p:nvSpPr>
            <p:cNvPr id="60" name="Прямоугольник 59"/>
            <p:cNvSpPr/>
            <p:nvPr/>
          </p:nvSpPr>
          <p:spPr bwMode="auto">
            <a:xfrm>
              <a:off x="160944" y="5541456"/>
              <a:ext cx="6024563" cy="51928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b="1" dirty="0"/>
                <a:t>КАПИТАЛ  УНИВЕРСИТЕТА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570663" y="901174"/>
            <a:ext cx="2391112" cy="5350972"/>
            <a:chOff x="6570663" y="901174"/>
            <a:chExt cx="2391112" cy="5350972"/>
          </a:xfrm>
        </p:grpSpPr>
        <p:sp>
          <p:nvSpPr>
            <p:cNvPr id="45" name="Скругленный прямоугольник 44"/>
            <p:cNvSpPr/>
            <p:nvPr/>
          </p:nvSpPr>
          <p:spPr bwMode="auto">
            <a:xfrm>
              <a:off x="7089775" y="2258933"/>
              <a:ext cx="1872000" cy="120875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Территориально-отраслевые кластеры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 bwMode="auto">
            <a:xfrm>
              <a:off x="7089775" y="3616693"/>
              <a:ext cx="1872000" cy="120875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Технологические платформы</a:t>
              </a: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7089775" y="5001807"/>
              <a:ext cx="1872000" cy="120875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Национальные</a:t>
              </a:r>
            </a:p>
            <a:p>
              <a:pPr algn="ctr">
                <a:defRPr/>
              </a:pPr>
              <a:r>
                <a:rPr lang="ru-RU" sz="1400" b="1" dirty="0"/>
                <a:t>технологические инициативы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7089775" y="901174"/>
              <a:ext cx="1872000" cy="120875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Консорциумы вузов и научных организаций</a:t>
              </a: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 bwMode="auto">
            <a:xfrm>
              <a:off x="6570663" y="901174"/>
              <a:ext cx="14287" cy="535097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Двойная стрелка влево/вправо 6"/>
            <p:cNvSpPr/>
            <p:nvPr/>
          </p:nvSpPr>
          <p:spPr>
            <a:xfrm>
              <a:off x="6620141" y="1409211"/>
              <a:ext cx="469634" cy="285369"/>
            </a:xfrm>
            <a:prstGeom prst="leftRight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войная стрелка влево/вправо 60"/>
            <p:cNvSpPr/>
            <p:nvPr/>
          </p:nvSpPr>
          <p:spPr>
            <a:xfrm>
              <a:off x="6602545" y="2762274"/>
              <a:ext cx="469634" cy="285369"/>
            </a:xfrm>
            <a:prstGeom prst="leftRight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войная стрелка влево/вправо 61"/>
            <p:cNvSpPr/>
            <p:nvPr/>
          </p:nvSpPr>
          <p:spPr>
            <a:xfrm>
              <a:off x="6606092" y="4115338"/>
              <a:ext cx="469634" cy="285369"/>
            </a:xfrm>
            <a:prstGeom prst="leftRight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Двойная стрелка влево/вправо 62"/>
            <p:cNvSpPr/>
            <p:nvPr/>
          </p:nvSpPr>
          <p:spPr>
            <a:xfrm>
              <a:off x="6607968" y="5444621"/>
              <a:ext cx="469634" cy="285369"/>
            </a:xfrm>
            <a:prstGeom prst="leftRight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7513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73655" y="226095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7.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Стратегические ориентиры развития университета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52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532" y="84667"/>
            <a:ext cx="8156389" cy="69894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bIns="0" anchor="ctr">
            <a:no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Стратегические ориентиры университета</a:t>
            </a: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812271" cy="8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00" y="83337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139979" y="929967"/>
            <a:ext cx="8864043" cy="5321702"/>
            <a:chOff x="84399" y="929967"/>
            <a:chExt cx="8864043" cy="532170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84399" y="1802519"/>
              <a:ext cx="1606550" cy="44491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36000" bIns="0"/>
            <a:lstStyle/>
            <a:p>
              <a:pPr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комплексный подход к качественному отбору контингента обучающихся</a:t>
              </a:r>
            </a:p>
            <a:p>
              <a:pPr>
                <a:buFont typeface="Wingdings" pitchFamily="2" charset="2"/>
                <a:buChar char="Ø"/>
                <a:defRPr/>
              </a:pPr>
              <a:endParaRPr lang="ru-RU" sz="1400" dirty="0"/>
            </a:p>
            <a:p>
              <a:pPr>
                <a:buFont typeface="Wingdings" pitchFamily="2" charset="2"/>
                <a:buChar char="Ø"/>
                <a:defRPr/>
              </a:pPr>
              <a:r>
                <a:rPr lang="ru-RU" sz="1400" dirty="0"/>
                <a:t>Совершенствование механизмов повышения качества реализации образовательных программ</a:t>
              </a:r>
            </a:p>
            <a:p>
              <a:pPr>
                <a:buFont typeface="Wingdings" pitchFamily="2" charset="2"/>
                <a:buChar char="Ø"/>
                <a:defRPr/>
              </a:pPr>
              <a:endParaRPr lang="ru-RU" sz="1400" dirty="0"/>
            </a:p>
            <a:p>
              <a:pPr>
                <a:buFont typeface="Wingdings" pitchFamily="2" charset="2"/>
                <a:buChar char="Ø"/>
                <a:defRPr/>
              </a:pPr>
              <a:r>
                <a:rPr lang="ru-RU" sz="1400" dirty="0"/>
                <a:t>выстраивание тесного взаимодействия с работодателями 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596177" y="1786735"/>
              <a:ext cx="1557337" cy="44649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2000" tIns="72000" rIns="36000" bIns="0"/>
            <a:lstStyle/>
            <a:p>
              <a:pPr algn="just"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300" dirty="0"/>
                <a:t>персонификация трудовых отношений</a:t>
              </a:r>
            </a:p>
            <a:p>
              <a:pPr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300" dirty="0"/>
                <a:t>привлечение и закрепление НПР, имеющих опыт работы в ведущих университетах, научных организациях и предприятиях, </a:t>
              </a:r>
            </a:p>
            <a:p>
              <a:pPr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300" dirty="0"/>
                <a:t>развитие международной и российской мобильности НПР, в том числе в рамках реализации сетевых проектов в партнерстве с ведущими организациями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824413" y="1794321"/>
              <a:ext cx="1638300" cy="44573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2000" tIns="72000" rIns="36000" bIns="0"/>
            <a:lstStyle/>
            <a:p>
              <a:pPr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конвергенция проводимых исследований</a:t>
              </a:r>
            </a:p>
            <a:p>
              <a:pPr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оценка и продвижение на международном рынка исследований</a:t>
              </a:r>
            </a:p>
            <a:p>
              <a:pPr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формирование системы отбора и продвижения комплексных научно-технических проектов</a:t>
              </a:r>
            </a:p>
            <a:p>
              <a:pPr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 развитие института </a:t>
              </a:r>
              <a:r>
                <a:rPr lang="ru-RU" sz="1400" dirty="0" err="1"/>
                <a:t>постдоков</a:t>
              </a:r>
              <a:endParaRPr lang="ru-RU" sz="1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286978" y="1786735"/>
              <a:ext cx="1764000" cy="4449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72000" rIns="36000" bIns="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развитие учебно-лабораторного комплекса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 поддержание действующей инфраструктуры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развитие научно-инновационной инфраструктуры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мероприятия, посвященных году экологии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Wingdings" pitchFamily="2" charset="2"/>
                <a:buChar char="Ø"/>
                <a:defRPr/>
              </a:pPr>
              <a:r>
                <a:rPr lang="ru-RU" sz="1400" dirty="0"/>
                <a:t>развитие спортивной инфраструктуры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defRPr/>
              </a:pPr>
              <a:endParaRPr lang="ru-RU" sz="1100" b="1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184442" y="1794933"/>
              <a:ext cx="1764000" cy="44497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2000" tIns="72000" rIns="36000" bIns="0"/>
            <a:lstStyle/>
            <a:p>
              <a:pPr>
                <a:lnSpc>
                  <a:spcPct val="90000"/>
                </a:lnSpc>
                <a:spcBef>
                  <a:spcPts val="300"/>
                </a:spcBef>
                <a:buFont typeface="Wingdings" pitchFamily="2" charset="2"/>
                <a:buChar char="Ø"/>
                <a:defRPr/>
              </a:pPr>
              <a:r>
                <a:rPr lang="ru-RU" sz="1250" dirty="0"/>
                <a:t>повышение эффективности механизмов управления: проектно-процессный подход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buFont typeface="Wingdings" pitchFamily="2" charset="2"/>
                <a:buChar char="Ø"/>
                <a:defRPr/>
              </a:pPr>
              <a:r>
                <a:rPr lang="ru-RU" sz="1250" dirty="0"/>
                <a:t>повышение квалификационных требований к руководителям образовательных программ и научно-исследовательских проектов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buFont typeface="Wingdings" pitchFamily="2" charset="2"/>
                <a:buChar char="Ø"/>
                <a:defRPr/>
              </a:pPr>
              <a:r>
                <a:rPr lang="ru-RU" sz="1250" dirty="0"/>
                <a:t>совершенствование процессов управления интеллектуальной собственностью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buFont typeface="Wingdings" pitchFamily="2" charset="2"/>
                <a:buChar char="Ø"/>
                <a:defRPr/>
              </a:pPr>
              <a:r>
                <a:rPr lang="ru-RU" sz="1250" dirty="0"/>
                <a:t>реализация программы наполнения Фонда целевого капитала 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buFont typeface="Wingdings" pitchFamily="2" charset="2"/>
                <a:buChar char="Ø"/>
                <a:defRPr/>
              </a:pPr>
              <a:r>
                <a:rPr lang="ru-RU" sz="1250" dirty="0"/>
                <a:t>развитие механизмов многоканального финансирования</a:t>
              </a:r>
            </a:p>
            <a:p>
              <a:pPr>
                <a:defRPr/>
              </a:pPr>
              <a:endParaRPr lang="ru-RU" sz="1100" dirty="0">
                <a:latin typeface="Cambria" pitchFamily="18" charset="0"/>
              </a:endParaRPr>
            </a:p>
          </p:txBody>
        </p:sp>
        <p:sp>
          <p:nvSpPr>
            <p:cNvPr id="41" name="Прямоугольник с двумя скругленными соседними углами 40"/>
            <p:cNvSpPr/>
            <p:nvPr/>
          </p:nvSpPr>
          <p:spPr>
            <a:xfrm>
              <a:off x="84400" y="929967"/>
              <a:ext cx="1606549" cy="864966"/>
            </a:xfrm>
            <a:prstGeom prst="round2Same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/>
                <a:t>МОДЕРНИЗАЦИЯ СОДЕРЖАНИЯ И ОРГАНИЗАЦИЯ ОБРАЗОВАТЕЛЬНОГО ПРОЦЕССА </a:t>
              </a:r>
            </a:p>
          </p:txBody>
        </p:sp>
        <p:sp>
          <p:nvSpPr>
            <p:cNvPr id="42" name="Прямоугольник с двумя скругленными соседними углами 41"/>
            <p:cNvSpPr/>
            <p:nvPr/>
          </p:nvSpPr>
          <p:spPr>
            <a:xfrm>
              <a:off x="3596177" y="958365"/>
              <a:ext cx="1557337" cy="844154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050" b="1" dirty="0"/>
                <a:t>КАДРОВАЯ ПОЛИТИКА И РАЗВИТИЕ КАДРОВОГО ПОТЕНЦИАЛА</a:t>
              </a:r>
            </a:p>
          </p:txBody>
        </p:sp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>
              <a:off x="5286978" y="964892"/>
              <a:ext cx="1764000" cy="829429"/>
            </a:xfrm>
            <a:prstGeom prst="round2Same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/>
                <a:t>МОДЕРНИЗАЦИЯ ИНФРАСТРУКТУРЫ </a:t>
              </a:r>
            </a:p>
          </p:txBody>
        </p:sp>
        <p:sp>
          <p:nvSpPr>
            <p:cNvPr id="44" name="Прямоугольник с двумя скругленными соседними углами 43"/>
            <p:cNvSpPr/>
            <p:nvPr/>
          </p:nvSpPr>
          <p:spPr>
            <a:xfrm>
              <a:off x="7184442" y="962768"/>
              <a:ext cx="1764000" cy="83975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050" b="1" dirty="0"/>
                <a:t>ОРГАНИЗАЦИОННАЯ СТРУКТУРА И ПОВЫШЕНИЕ ЭФФЕКТИВНОСТИ УПРАВЛЕНИЯ </a:t>
              </a:r>
            </a:p>
          </p:txBody>
        </p:sp>
        <p:sp>
          <p:nvSpPr>
            <p:cNvPr id="45" name="Прямоугольник с двумя скругленными соседними углами 44"/>
            <p:cNvSpPr/>
            <p:nvPr/>
          </p:nvSpPr>
          <p:spPr>
            <a:xfrm>
              <a:off x="1824413" y="938165"/>
              <a:ext cx="1638300" cy="84857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050" b="1" dirty="0"/>
                <a:t>НАУЧНО-ИССЛЕДОВАТЕЛЬСКИЙ ПРОЦЕСС И ИННОВАЦИОННАЯ ДЕЯТЕЛЬНОСТЬ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089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73655" y="249906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7. Стратегические ориентиры развития университета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53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532" y="93134"/>
            <a:ext cx="8156389" cy="71497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bIns="0" anchor="ctr">
            <a:noAutofit/>
          </a:bodyPr>
          <a:lstStyle/>
          <a:p>
            <a:pPr algn="r" defTabSz="1066800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Целевые показатели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Программы развития университета</a:t>
            </a:r>
          </a:p>
        </p:txBody>
      </p: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1" y="72"/>
            <a:ext cx="812271" cy="8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00" y="833377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Таблица 32"/>
          <p:cNvGraphicFramePr>
            <a:graphicFrameLocks noGrp="1"/>
          </p:cNvGraphicFramePr>
          <p:nvPr>
            <p:extLst/>
          </p:nvPr>
        </p:nvGraphicFramePr>
        <p:xfrm>
          <a:off x="156625" y="840277"/>
          <a:ext cx="8969375" cy="5424488"/>
        </p:xfrm>
        <a:graphic>
          <a:graphicData uri="http://schemas.openxmlformats.org/drawingml/2006/table">
            <a:tbl>
              <a:tblPr firstRow="1" bandRow="1"/>
              <a:tblGrid>
                <a:gridCol w="552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09"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</a:t>
                      </a: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26" marB="45726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</a:txBody>
                  <a:tcPr marL="91442" marR="91442" marT="45726" marB="45726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Доля магистрантов и аспирантов в общей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численности обучающихся, %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Средний балл ЕГЭ,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балл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79,5</a:t>
                      </a: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Доля магистрантов и аспирантов, имеющих диплом бакалавра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специалиста </a:t>
                      </a:r>
                      <a:r>
                        <a:rPr lang="en-US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магистра других организаций, %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Объем исследований по заказам предприятий реального сектора экономики, млн руб.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1050</a:t>
                      </a: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5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Число публикаций на 100 НПР, </a:t>
                      </a:r>
                      <a:r>
                        <a:rPr lang="en-US" sz="14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WoS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22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5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Число публикаций на 100 НПР, </a:t>
                      </a:r>
                      <a:r>
                        <a:rPr lang="en-US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Scopus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47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5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цитирований на 100 НПР, </a:t>
                      </a:r>
                      <a:r>
                        <a:rPr lang="en-US" sz="1400" kern="12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WoS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5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цитирований на 100 НПР, </a:t>
                      </a:r>
                      <a:r>
                        <a:rPr lang="en-US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Scopus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183</a:t>
                      </a: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5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Доля доходов из внебюджетных источников, %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5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Доходы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университета на 1 НПР, тыс. руб.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1800</a:t>
                      </a: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2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Отношение средней зарплаты НПР к средней зарплате по экономике региона, %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00</a:t>
                      </a: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5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Средства полученные от управления ОИС, млн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руб.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marL="91442" marR="91442" marT="45726" marB="4572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68581" marR="68581" marT="34295" marB="3429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 bwMode="auto">
          <a:xfrm>
            <a:off x="5712875" y="1246677"/>
            <a:ext cx="2382837" cy="2524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50" b="1" dirty="0">
                <a:latin typeface="Arial Narrow" panose="020B0606020202030204" pitchFamily="34" charset="0"/>
              </a:rPr>
              <a:t>26,3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8103650" y="1246677"/>
            <a:ext cx="257175" cy="2524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701762" y="1589577"/>
            <a:ext cx="2117725" cy="2508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50" b="1" dirty="0">
                <a:latin typeface="Arial Narrow" panose="020B0606020202030204" pitchFamily="34" charset="0"/>
              </a:rPr>
              <a:t>73,37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7819487" y="1589577"/>
            <a:ext cx="541338" cy="250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5701762" y="2013440"/>
            <a:ext cx="1585913" cy="2508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50" b="1" dirty="0">
                <a:latin typeface="Arial Narrow" panose="020B0606020202030204" pitchFamily="34" charset="0"/>
              </a:rPr>
              <a:t>27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287675" y="2013440"/>
            <a:ext cx="1073150" cy="250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5701762" y="2529377"/>
            <a:ext cx="1879600" cy="2508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b="1" dirty="0">
                <a:latin typeface="Arial Narrow" panose="020B0606020202030204" pitchFamily="34" charset="0"/>
              </a:rPr>
              <a:t>682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7581362" y="2529377"/>
            <a:ext cx="779463" cy="250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5701762" y="2962765"/>
            <a:ext cx="1585913" cy="2508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b="1" dirty="0">
                <a:latin typeface="Arial Narrow" panose="020B0606020202030204" pitchFamily="34" charset="0"/>
              </a:rPr>
              <a:t>28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7287675" y="2962765"/>
            <a:ext cx="1073150" cy="250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5712875" y="3410440"/>
            <a:ext cx="1131887" cy="2524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b="1" dirty="0">
                <a:latin typeface="Arial Narrow" panose="020B0606020202030204" pitchFamily="34" charset="0"/>
              </a:rPr>
              <a:t>36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6844762" y="3410440"/>
            <a:ext cx="1516063" cy="2524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5701762" y="3810490"/>
            <a:ext cx="2187575" cy="2524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b="1" dirty="0">
                <a:latin typeface="Arial Narrow" panose="020B0606020202030204" pitchFamily="34" charset="0"/>
              </a:rPr>
              <a:t>228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7889337" y="3810490"/>
            <a:ext cx="471488" cy="2524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5701762" y="4191490"/>
            <a:ext cx="1879600" cy="2508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b="1" dirty="0">
                <a:latin typeface="Arial Narrow" panose="020B0606020202030204" pitchFamily="34" charset="0"/>
              </a:rPr>
              <a:t>270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7581362" y="4191490"/>
            <a:ext cx="787400" cy="250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5701762" y="4602652"/>
            <a:ext cx="2187575" cy="2508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50" b="1" dirty="0">
                <a:latin typeface="Arial Narrow" panose="020B0606020202030204" pitchFamily="34" charset="0"/>
              </a:rPr>
              <a:t>45</a:t>
            </a: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7889337" y="4602652"/>
            <a:ext cx="471488" cy="250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5701762" y="4959840"/>
            <a:ext cx="2393950" cy="2524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50" b="1" dirty="0">
                <a:latin typeface="Arial Narrow" panose="020B0606020202030204" pitchFamily="34" charset="0"/>
              </a:rPr>
              <a:t>1658</a:t>
            </a: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8095712" y="4959840"/>
            <a:ext cx="265113" cy="2524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5701762" y="5423390"/>
            <a:ext cx="2393950" cy="2524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50" b="1" dirty="0">
                <a:latin typeface="Arial Narrow" panose="020B0606020202030204" pitchFamily="34" charset="0"/>
              </a:rPr>
              <a:t>171</a:t>
            </a: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8095712" y="5423390"/>
            <a:ext cx="265113" cy="2524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5709700" y="5888527"/>
            <a:ext cx="2393950" cy="2524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b="1" dirty="0">
                <a:latin typeface="Arial Narrow" panose="020B0606020202030204" pitchFamily="34" charset="0"/>
              </a:rPr>
              <a:t>265,11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8103650" y="5888527"/>
            <a:ext cx="265112" cy="2524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b="1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80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593668"/>
            <a:ext cx="9039496" cy="4260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9750" algn="ctr"/>
            <a:endParaRPr lang="ru-RU" sz="4000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  <a:p>
            <a:pPr marL="180975" algn="ctr"/>
            <a:r>
              <a:rPr lang="ru-RU" sz="480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СПАСИБО ЗА ВНИМАНИЕ!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66000" y="3175666"/>
            <a:ext cx="6012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377" y="205492"/>
            <a:ext cx="1959246" cy="194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-13795" y="2215644"/>
            <a:ext cx="9157795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900"/>
              </a:spcBef>
              <a:buClr>
                <a:schemeClr val="accent3"/>
              </a:buClr>
              <a:buSzPct val="100000"/>
              <a:defRPr/>
            </a:pPr>
            <a:b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algn="ctr" defTabSz="612214">
              <a:buClr>
                <a:schemeClr val="accent3"/>
              </a:buClr>
              <a:buSzPct val="100000"/>
              <a:defRPr/>
            </a:pPr>
            <a:endParaRPr lang="en-US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latin typeface="Cambria" pitchFamily="18" charset="0"/>
              <a:ea typeface="Calibri"/>
              <a:cs typeface="Times New Roman"/>
            </a:endParaRPr>
          </a:p>
          <a:p>
            <a:pPr algn="ctr">
              <a:buClr>
                <a:schemeClr val="accent3"/>
              </a:buClr>
              <a:buSzPct val="100000"/>
              <a:defRPr/>
            </a:pPr>
            <a:r>
              <a:rPr lang="ru-RU" altLang="ru-RU" sz="2400" dirty="0"/>
              <a:t>г. Ростов-на-Дону, ул. Большая Садовая, 105</a:t>
            </a:r>
            <a:r>
              <a:rPr lang="en-US" altLang="ru-RU" sz="2400" dirty="0"/>
              <a:t>/</a:t>
            </a:r>
            <a:r>
              <a:rPr lang="ru-RU" altLang="ru-RU" sz="2400" dirty="0"/>
              <a:t>42</a:t>
            </a:r>
          </a:p>
          <a:p>
            <a:pPr algn="ctr">
              <a:buClr>
                <a:schemeClr val="accent3"/>
              </a:buClr>
              <a:buSzPct val="100000"/>
              <a:defRPr/>
            </a:pPr>
            <a:r>
              <a:rPr lang="ru-RU" altLang="ru-RU" sz="2400" dirty="0"/>
              <a:t>г. Таганрог, пер. Некрасовский, 44</a:t>
            </a:r>
            <a:endParaRPr lang="en-US" altLang="ru-RU" sz="2400" dirty="0"/>
          </a:p>
          <a:p>
            <a:pPr algn="ctr">
              <a:buClr>
                <a:schemeClr val="accent3"/>
              </a:buClr>
              <a:buSzPct val="100000"/>
              <a:defRPr/>
            </a:pPr>
            <a:r>
              <a:rPr lang="ru-RU" altLang="ru-RU" sz="2400" dirty="0"/>
              <a:t>Тел.  </a:t>
            </a:r>
            <a:r>
              <a:rPr lang="en-US" altLang="ru-RU" sz="2400" dirty="0"/>
              <a:t>+7 </a:t>
            </a:r>
            <a:r>
              <a:rPr lang="ru-RU" altLang="ru-RU" sz="2400" dirty="0"/>
              <a:t>(863) 305</a:t>
            </a:r>
            <a:r>
              <a:rPr lang="en-US" altLang="ru-RU" sz="2400" dirty="0"/>
              <a:t> </a:t>
            </a:r>
            <a:r>
              <a:rPr lang="ru-RU" altLang="ru-RU" sz="2400" dirty="0"/>
              <a:t>19</a:t>
            </a:r>
            <a:r>
              <a:rPr lang="en-US" altLang="ru-RU" sz="2400" dirty="0"/>
              <a:t> </a:t>
            </a:r>
            <a:r>
              <a:rPr lang="ru-RU" altLang="ru-RU" sz="2400" dirty="0"/>
              <a:t>9</a:t>
            </a:r>
            <a:r>
              <a:rPr lang="en-US" altLang="ru-RU" sz="2400" dirty="0"/>
              <a:t>0</a:t>
            </a:r>
            <a:endParaRPr lang="ru-RU" altLang="ru-RU" sz="2400" dirty="0"/>
          </a:p>
          <a:p>
            <a:pPr algn="ctr">
              <a:buClr>
                <a:schemeClr val="accent3"/>
              </a:buClr>
              <a:buSzPct val="100000"/>
              <a:defRPr/>
            </a:pPr>
            <a:r>
              <a:rPr lang="en-US" altLang="ru-RU" sz="2400" dirty="0"/>
              <a:t>www.sfedu.ru</a:t>
            </a:r>
            <a:endParaRPr lang="ru-RU" altLang="ru-RU" sz="2400" dirty="0"/>
          </a:p>
          <a:p>
            <a:pPr algn="ctr"/>
            <a:endParaRPr lang="ru-RU" sz="15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3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1. Организация образовательной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6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87116" y="106205"/>
            <a:ext cx="80568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Организация практик и мониторинг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трудоустройства выпускников</a:t>
            </a: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189587" y="965771"/>
            <a:ext cx="87648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Выпускники 2016 года, работающие по специальности, % от общего числа трудоустроившихся</a:t>
            </a:r>
            <a:endParaRPr lang="ru-RU" altLang="ru-RU" sz="600" b="1" dirty="0"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49774322"/>
              </p:ext>
            </p:extLst>
          </p:nvPr>
        </p:nvGraphicFramePr>
        <p:xfrm>
          <a:off x="471488" y="1279960"/>
          <a:ext cx="8201024" cy="187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14450" y="3202154"/>
            <a:ext cx="6476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Стратификация занятости выпускников 2016 года,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11768785"/>
              </p:ext>
            </p:extLst>
          </p:nvPr>
        </p:nvGraphicFramePr>
        <p:xfrm>
          <a:off x="538162" y="3540708"/>
          <a:ext cx="8424862" cy="276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284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1. Организация образовательной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7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87116" y="82070"/>
            <a:ext cx="80568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Стипендиальное обеспечение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обучающихся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999" y="968693"/>
            <a:ext cx="4364793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Динамика количества назначенных государственных академических стипендий от контингента студентов, обучающихся по очной форме обучения  за 2012 и 2016 гг.</a:t>
            </a:r>
            <a:endParaRPr kumimoji="0" lang="ru-RU" altLang="ru-RU" sz="1400" b="1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3977" y="2519337"/>
            <a:ext cx="434646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Количество назначенной повышенной академической стипендии студентам за особые достижения  по результатам рейтинга обучающихся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29594" y="3607578"/>
            <a:ext cx="40496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Количество стипендиатов Президента РФ и Правительства РФ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6962" y="925161"/>
            <a:ext cx="4674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Размер государственной академической стипендии в 2016 г.,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69981"/>
              </p:ext>
            </p:extLst>
          </p:nvPr>
        </p:nvGraphicFramePr>
        <p:xfrm>
          <a:off x="4499254" y="1175425"/>
          <a:ext cx="4510283" cy="2359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7248">
                  <a:extLst>
                    <a:ext uri="{9D8B030D-6E8A-4147-A177-3AD203B41FA5}">
                      <a16:colId xmlns:a16="http://schemas.microsoft.com/office/drawing/2014/main" val="4154794092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4107219108"/>
                    </a:ext>
                  </a:extLst>
                </a:gridCol>
              </a:tblGrid>
              <a:tr h="32686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 стипендии</a:t>
                      </a:r>
                      <a:endParaRPr lang="ru-RU" sz="10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Размер стипендий</a:t>
                      </a:r>
                      <a:endParaRPr lang="ru-RU" sz="10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907732766"/>
                  </a:ext>
                </a:extLst>
              </a:tr>
              <a:tr h="249059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Успевающим на «отлично»</a:t>
                      </a:r>
                      <a:endParaRPr lang="ru-RU" sz="9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2342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7365654"/>
                  </a:ext>
                </a:extLst>
              </a:tr>
              <a:tr h="323197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Успевающим на «отлично и хорошо» (при наличии оценок «отлично» 50% и более)</a:t>
                      </a:r>
                      <a:endParaRPr lang="ru-RU" sz="9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1952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923197273"/>
                  </a:ext>
                </a:extLst>
              </a:tr>
              <a:tr h="323197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Успевающим на «отлично и хорошо» (при наличии оценок «отлично» 50%)</a:t>
                      </a:r>
                      <a:endParaRPr lang="ru-RU" sz="9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1693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013357273"/>
                  </a:ext>
                </a:extLst>
              </a:tr>
              <a:tr h="260055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Студентам 1 курса</a:t>
                      </a:r>
                      <a:endParaRPr lang="ru-RU" sz="9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1561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752461963"/>
                  </a:ext>
                </a:extLst>
              </a:tr>
              <a:tr h="254641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Аспирантам</a:t>
                      </a:r>
                      <a:endParaRPr lang="ru-RU" sz="9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3070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029187961"/>
                  </a:ext>
                </a:extLst>
              </a:tr>
              <a:tr h="622538"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Аспирантам, обучающимся по программам подготовки научно-педагогических кадров по техническим и естественным направлениям подготовки согласно перечню, который устанавливается Министерством образования и науки РФ</a:t>
                      </a:r>
                      <a:endParaRPr lang="ru-RU" sz="9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7364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30094557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83586"/>
              </p:ext>
            </p:extLst>
          </p:nvPr>
        </p:nvGraphicFramePr>
        <p:xfrm>
          <a:off x="4499253" y="3897936"/>
          <a:ext cx="4510284" cy="234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680">
                  <a:extLst>
                    <a:ext uri="{9D8B030D-6E8A-4147-A177-3AD203B41FA5}">
                      <a16:colId xmlns:a16="http://schemas.microsoft.com/office/drawing/2014/main" val="1391635013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1919807902"/>
                    </a:ext>
                  </a:extLst>
                </a:gridCol>
                <a:gridCol w="957737">
                  <a:extLst>
                    <a:ext uri="{9D8B030D-6E8A-4147-A177-3AD203B41FA5}">
                      <a16:colId xmlns:a16="http://schemas.microsoft.com/office/drawing/2014/main" val="3391028696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 стипендии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Контингент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2016/2017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6585391"/>
                  </a:ext>
                </a:extLst>
              </a:tr>
              <a:tr h="2329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Стипендия Президента РФ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студенты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6570737"/>
                  </a:ext>
                </a:extLst>
              </a:tr>
              <a:tr h="23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аспиранты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2692880"/>
                  </a:ext>
                </a:extLst>
              </a:tr>
              <a:tr h="2329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Стипендия Правительства РФ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студенты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846136"/>
                  </a:ext>
                </a:extLst>
              </a:tr>
              <a:tr h="23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аспиранты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5237008"/>
                  </a:ext>
                </a:extLst>
              </a:tr>
              <a:tr h="2329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Стипендия Президента РФ по приоритетным направлениям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студенты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1469601"/>
                  </a:ext>
                </a:extLst>
              </a:tr>
              <a:tr h="23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аспиранты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2675097"/>
                  </a:ext>
                </a:extLst>
              </a:tr>
              <a:tr h="2329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Стипендия Правительства РФ по приоритетным направлениям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студенты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3408621"/>
                  </a:ext>
                </a:extLst>
              </a:tr>
              <a:tr h="348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аспиранты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84513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22425"/>
              </p:ext>
            </p:extLst>
          </p:nvPr>
        </p:nvGraphicFramePr>
        <p:xfrm>
          <a:off x="57457" y="1644563"/>
          <a:ext cx="4359504" cy="770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3168">
                  <a:extLst>
                    <a:ext uri="{9D8B030D-6E8A-4147-A177-3AD203B41FA5}">
                      <a16:colId xmlns:a16="http://schemas.microsoft.com/office/drawing/2014/main" val="435058911"/>
                    </a:ext>
                  </a:extLst>
                </a:gridCol>
                <a:gridCol w="1453168">
                  <a:extLst>
                    <a:ext uri="{9D8B030D-6E8A-4147-A177-3AD203B41FA5}">
                      <a16:colId xmlns:a16="http://schemas.microsoft.com/office/drawing/2014/main" val="57454036"/>
                    </a:ext>
                  </a:extLst>
                </a:gridCol>
                <a:gridCol w="1453168">
                  <a:extLst>
                    <a:ext uri="{9D8B030D-6E8A-4147-A177-3AD203B41FA5}">
                      <a16:colId xmlns:a16="http://schemas.microsoft.com/office/drawing/2014/main" val="4271614704"/>
                    </a:ext>
                  </a:extLst>
                </a:gridCol>
              </a:tblGrid>
              <a:tr h="256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9585130"/>
                  </a:ext>
                </a:extLst>
              </a:tr>
              <a:tr h="256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в %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61,1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70,1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6667503"/>
                  </a:ext>
                </a:extLst>
              </a:tr>
              <a:tr h="256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количество, 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10495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10139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122017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79127"/>
              </p:ext>
            </p:extLst>
          </p:nvPr>
        </p:nvGraphicFramePr>
        <p:xfrm>
          <a:off x="122804" y="3119501"/>
          <a:ext cx="4259988" cy="169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134">
                  <a:extLst>
                    <a:ext uri="{9D8B030D-6E8A-4147-A177-3AD203B41FA5}">
                      <a16:colId xmlns:a16="http://schemas.microsoft.com/office/drawing/2014/main" val="4017791908"/>
                    </a:ext>
                  </a:extLst>
                </a:gridCol>
                <a:gridCol w="1626854">
                  <a:extLst>
                    <a:ext uri="{9D8B030D-6E8A-4147-A177-3AD203B41FA5}">
                      <a16:colId xmlns:a16="http://schemas.microsoft.com/office/drawing/2014/main" val="2974029357"/>
                    </a:ext>
                  </a:extLst>
                </a:gridCol>
              </a:tblGrid>
              <a:tr h="415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Вид повышенной академической стипендии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за особые достижения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01.09.2016 - 31.01.2017, %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extLst>
                  <a:ext uri="{0D108BD9-81ED-4DB2-BD59-A6C34878D82A}">
                    <a16:rowId xmlns:a16="http://schemas.microsoft.com/office/drawing/2014/main" val="1155464525"/>
                  </a:ext>
                </a:extLst>
              </a:tr>
              <a:tr h="255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учебной деятельности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extLst>
                  <a:ext uri="{0D108BD9-81ED-4DB2-BD59-A6C34878D82A}">
                    <a16:rowId xmlns:a16="http://schemas.microsoft.com/office/drawing/2014/main" val="755280173"/>
                  </a:ext>
                </a:extLst>
              </a:tr>
              <a:tr h="255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научно-исследовательской деятельности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extLst>
                  <a:ext uri="{0D108BD9-81ED-4DB2-BD59-A6C34878D82A}">
                    <a16:rowId xmlns:a16="http://schemas.microsoft.com/office/drawing/2014/main" val="1530065522"/>
                  </a:ext>
                </a:extLst>
              </a:tr>
              <a:tr h="255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общественной деятельности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extLst>
                  <a:ext uri="{0D108BD9-81ED-4DB2-BD59-A6C34878D82A}">
                    <a16:rowId xmlns:a16="http://schemas.microsoft.com/office/drawing/2014/main" val="4001037036"/>
                  </a:ext>
                </a:extLst>
              </a:tr>
              <a:tr h="255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культурно-творческой деятельности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extLst>
                  <a:ext uri="{0D108BD9-81ED-4DB2-BD59-A6C34878D82A}">
                    <a16:rowId xmlns:a16="http://schemas.microsoft.com/office/drawing/2014/main" val="1974369338"/>
                  </a:ext>
                </a:extLst>
              </a:tr>
              <a:tr h="255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спортивной деятельности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21" marR="51721" marT="0" marB="0" anchor="ctr"/>
                </a:tc>
                <a:extLst>
                  <a:ext uri="{0D108BD9-81ED-4DB2-BD59-A6C34878D82A}">
                    <a16:rowId xmlns:a16="http://schemas.microsoft.com/office/drawing/2014/main" val="1677573051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67360"/>
              </p:ext>
            </p:extLst>
          </p:nvPr>
        </p:nvGraphicFramePr>
        <p:xfrm>
          <a:off x="111258" y="5015683"/>
          <a:ext cx="423886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9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ГРАНТОВАЯ ПОДДЕРЖКА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2015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31,9 млн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2016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 млн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63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 Cond" panose="020B0606030402020204" pitchFamily="34" charset="0"/>
              </a:rPr>
              <a:t>1. Организация образовательной деятельности</a:t>
            </a:r>
            <a:endParaRPr lang="ru-RU" alt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8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874096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69116" y="99634"/>
            <a:ext cx="80568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Образовательный кластер </a:t>
            </a:r>
            <a:b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Южного федерального округа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7676" y="991496"/>
            <a:ext cx="3113087" cy="510778"/>
          </a:xfrm>
          <a:prstGeom prst="wedgeRoundRectCallo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ПОИСК И ПРИВЛЕЧЕНИЕ В ЮФУ </a:t>
            </a:r>
            <a:br>
              <a:rPr lang="ru-RU" altLang="ru-RU" sz="1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ТАЛАНТЛИВЫХ ДЕТЕЙ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83254" y="1100421"/>
            <a:ext cx="393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ОБУЧЕНИЕ ТАЛАНТЛИВОЙ МОЛОДЕЖИ </a:t>
            </a:r>
          </a:p>
        </p:txBody>
      </p:sp>
      <p:sp>
        <p:nvSpPr>
          <p:cNvPr id="43" name="Правая фигурная скобка 42"/>
          <p:cNvSpPr/>
          <p:nvPr/>
        </p:nvSpPr>
        <p:spPr>
          <a:xfrm rot="5400000">
            <a:off x="6164731" y="-655168"/>
            <a:ext cx="584200" cy="4522787"/>
          </a:xfrm>
          <a:prstGeom prst="rightBrace">
            <a:avLst>
              <a:gd name="adj1" fmla="val 78211"/>
              <a:gd name="adj2" fmla="val 48337"/>
            </a:avLst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авая фигурная скобка 43"/>
          <p:cNvSpPr/>
          <p:nvPr/>
        </p:nvSpPr>
        <p:spPr>
          <a:xfrm rot="5400000">
            <a:off x="1475289" y="75961"/>
            <a:ext cx="584200" cy="3019425"/>
          </a:xfrm>
          <a:prstGeom prst="rightBrace">
            <a:avLst>
              <a:gd name="adj1" fmla="val 78211"/>
              <a:gd name="adj2" fmla="val 48337"/>
            </a:avLst>
          </a:prstGeom>
          <a:ln w="28575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176929" y="2028295"/>
            <a:ext cx="8704825" cy="2773613"/>
            <a:chOff x="184867" y="2224281"/>
            <a:chExt cx="8704825" cy="2773613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84867" y="2230881"/>
              <a:ext cx="3438525" cy="6810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Взаимодействие со школами: </a:t>
              </a:r>
              <a:br>
                <a:rPr lang="en-US" sz="100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ru-RU" sz="100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н</a:t>
              </a:r>
              <a:r>
                <a:rPr lang="ru-RU" sz="1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аучно-образовательные кружки, профильные классы</a:t>
              </a:r>
              <a:r>
                <a:rPr lang="en-US" sz="1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sz="100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совместная работа с учителями в рамках кластера</a:t>
              </a:r>
              <a:endParaRPr lang="ru-RU" sz="10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84867" y="4235894"/>
              <a:ext cx="3438525" cy="76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u="sng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cs typeface="Tahoma" pitchFamily="34" charset="0"/>
                </a:rPr>
                <a:t>Проекты ГЧП</a:t>
              </a:r>
            </a:p>
            <a:p>
              <a:pPr algn="ctr">
                <a:defRPr/>
              </a:pPr>
              <a:endParaRPr lang="ru-RU" sz="100" b="1" u="sng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cs typeface="Tahoma" pitchFamily="34" charset="0"/>
                </a:rPr>
                <a:t>Создание школы для одаренных детей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cs typeface="Tahoma" pitchFamily="34" charset="0"/>
                </a:rPr>
                <a:t>Создание «детского технопарка» при Технопарке в сфере высоких технологий ЮФУ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84867" y="3665981"/>
              <a:ext cx="3438525" cy="52546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Профильные </a:t>
              </a:r>
              <a:r>
                <a:rPr lang="ru-RU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олимпиады </a:t>
              </a:r>
              <a:r>
                <a:rPr lang="ru-RU" sz="10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для школьников, специализированные школы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84867" y="3294506"/>
              <a:ext cx="3438525" cy="34766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Донская академия наук юных исследователей</a:t>
              </a:r>
              <a:endParaRPr lang="ru-RU" sz="1000">
                <a:solidFill>
                  <a:schemeClr val="bg2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84867" y="2940494"/>
              <a:ext cx="3438525" cy="330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Фестиваль науки Юга России 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23979" y="2224281"/>
              <a:ext cx="5065713" cy="357188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260  направлений </a:t>
              </a:r>
              <a:r>
                <a:rPr lang="ru-RU" sz="1000" dirty="0">
                  <a:solidFill>
                    <a:schemeClr val="bg2"/>
                  </a:solidFill>
                  <a:latin typeface="Tahoma" pitchFamily="34" charset="0"/>
                  <a:cs typeface="Tahoma" pitchFamily="34" charset="0"/>
                </a:rPr>
                <a:t>подготовки и специальностей высшего образования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905192" y="2613219"/>
              <a:ext cx="2984500" cy="357187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«</a:t>
              </a:r>
              <a:r>
                <a:rPr lang="ru-RU" sz="10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ФабЛаб</a:t>
              </a: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 Южный федеральный»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823979" y="2613219"/>
              <a:ext cx="2049463" cy="357187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Летние и зимние </a:t>
              </a:r>
              <a:r>
                <a:rPr lang="ru-RU" sz="10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школы</a:t>
              </a:r>
              <a:endParaRPr lang="ru-RU" sz="10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823979" y="3002156"/>
              <a:ext cx="5065713" cy="576263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Портфель программ:  </a:t>
              </a: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совместные программы с ведущими российскими и зарубежными университетами, онлайн курсы, программы со стратегическими партнерами, </a:t>
              </a:r>
              <a:r>
                <a:rPr lang="ru-RU" sz="10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междисциплинарные</a:t>
              </a: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 программы,  открытое обучение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823979" y="3605406"/>
              <a:ext cx="5065713" cy="358775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Проектная деятельность </a:t>
              </a: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в рамках направлений </a:t>
              </a:r>
              <a:r>
                <a:rPr lang="ru-RU" sz="10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НТИ</a:t>
              </a: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 и </a:t>
              </a:r>
              <a:r>
                <a:rPr lang="ru-RU" sz="10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кластеров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823979" y="4002281"/>
              <a:ext cx="5065713" cy="415925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Встраивание курсов по предпринимательству и развитию технологического бизнеса в образовательные программы</a:t>
              </a:r>
              <a:endParaRPr lang="ru-RU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046604" y="4451544"/>
              <a:ext cx="1843088" cy="541337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Привлечение </a:t>
              </a:r>
              <a:br>
                <a:rPr lang="en-US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к выполнению НИОКТР 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823979" y="4451544"/>
              <a:ext cx="3190875" cy="541337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Программы материального поощрения академической мобильности и активности студентов</a:t>
              </a:r>
            </a:p>
          </p:txBody>
        </p:sp>
      </p:grpSp>
      <p:sp>
        <p:nvSpPr>
          <p:cNvPr id="59" name="TextBox 66"/>
          <p:cNvSpPr txBox="1">
            <a:spLocks noChangeArrowheads="1"/>
          </p:cNvSpPr>
          <p:nvPr/>
        </p:nvSpPr>
        <p:spPr bwMode="auto">
          <a:xfrm>
            <a:off x="176929" y="5028214"/>
            <a:ext cx="8674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tx2"/>
                </a:solidFill>
              </a:rPr>
              <a:t>ТРАНСФЕР ПЕДАГОГИЧЕСКИХ И ИНЫХ ОБРАЗОВАТЕЛЬНЫХ ТЕХНОЛОГИЙ</a:t>
            </a:r>
          </a:p>
        </p:txBody>
      </p:sp>
      <p:grpSp>
        <p:nvGrpSpPr>
          <p:cNvPr id="60" name="Группа 11"/>
          <p:cNvGrpSpPr/>
          <p:nvPr/>
        </p:nvGrpSpPr>
        <p:grpSpPr>
          <a:xfrm>
            <a:off x="106465" y="5447732"/>
            <a:ext cx="8848692" cy="702412"/>
            <a:chOff x="43308" y="5827641"/>
            <a:chExt cx="8848692" cy="7024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1" name="Шеврон 60"/>
            <p:cNvSpPr/>
            <p:nvPr/>
          </p:nvSpPr>
          <p:spPr>
            <a:xfrm>
              <a:off x="43308" y="5827641"/>
              <a:ext cx="2376000" cy="702412"/>
            </a:xfrm>
            <a:prstGeom prst="chevron">
              <a:avLst>
                <a:gd name="adj" fmla="val 36495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250312" y="5943550"/>
              <a:ext cx="1997962" cy="5022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Комплекс решений </a:t>
              </a:r>
              <a:b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по совершенствованию педагогического образования</a:t>
              </a:r>
            </a:p>
          </p:txBody>
        </p:sp>
        <p:sp>
          <p:nvSpPr>
            <p:cNvPr id="63" name="Шеврон 62"/>
            <p:cNvSpPr/>
            <p:nvPr/>
          </p:nvSpPr>
          <p:spPr>
            <a:xfrm>
              <a:off x="2196000" y="5827641"/>
              <a:ext cx="2376000" cy="702412"/>
            </a:xfrm>
            <a:prstGeom prst="chevron">
              <a:avLst>
                <a:gd name="adj" fmla="val 36495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2446312" y="5943550"/>
              <a:ext cx="1997962" cy="5022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Разработка </a:t>
              </a:r>
              <a:b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педагогических технологий </a:t>
              </a:r>
              <a:b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и методик</a:t>
              </a:r>
            </a:p>
          </p:txBody>
        </p:sp>
        <p:sp>
          <p:nvSpPr>
            <p:cNvPr id="65" name="Шеврон 64"/>
            <p:cNvSpPr/>
            <p:nvPr/>
          </p:nvSpPr>
          <p:spPr>
            <a:xfrm>
              <a:off x="4356000" y="5827641"/>
              <a:ext cx="2376000" cy="702412"/>
            </a:xfrm>
            <a:prstGeom prst="chevron">
              <a:avLst>
                <a:gd name="adj" fmla="val 36495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TextBox 65"/>
            <p:cNvSpPr txBox="1"/>
            <p:nvPr/>
          </p:nvSpPr>
          <p:spPr>
            <a:xfrm>
              <a:off x="4534312" y="5943550"/>
              <a:ext cx="1997962" cy="502266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err="1">
                  <a:solidFill>
                    <a:schemeClr val="tx2"/>
                  </a:solidFill>
                  <a:latin typeface="Arial Narrow" panose="020B0606020202030204" pitchFamily="34" charset="0"/>
                </a:rPr>
                <a:t>Форумная</a:t>
              </a:r>
              <a: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 кампания, </a:t>
              </a:r>
              <a:b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ДПО, магистратура</a:t>
              </a:r>
            </a:p>
          </p:txBody>
        </p:sp>
        <p:sp>
          <p:nvSpPr>
            <p:cNvPr id="67" name="Шеврон 66"/>
            <p:cNvSpPr/>
            <p:nvPr/>
          </p:nvSpPr>
          <p:spPr>
            <a:xfrm>
              <a:off x="6516000" y="5827641"/>
              <a:ext cx="2376000" cy="702412"/>
            </a:xfrm>
            <a:prstGeom prst="chevron">
              <a:avLst>
                <a:gd name="adj" fmla="val 36495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TextBox 67"/>
            <p:cNvSpPr txBox="1"/>
            <p:nvPr/>
          </p:nvSpPr>
          <p:spPr>
            <a:xfrm>
              <a:off x="6766312" y="5943550"/>
              <a:ext cx="1997962" cy="502266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Внедрение методик в практику образовательных организаций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52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61172" y="298229"/>
            <a:ext cx="3739980" cy="56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929" y="6482287"/>
            <a:ext cx="870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1. Организация образовательной деятельности</a:t>
            </a: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59981" y="6474701"/>
            <a:ext cx="984019" cy="365125"/>
          </a:xfrm>
        </p:spPr>
        <p:txBody>
          <a:bodyPr/>
          <a:lstStyle/>
          <a:p>
            <a:fld id="{225A26DD-41B0-47C5-8F51-268745BFB6A5}" type="slidenum">
              <a:rPr lang="ru-RU" sz="120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9</a:t>
            </a:fld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00" y="925161"/>
            <a:ext cx="9108000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7" y="51788"/>
            <a:ext cx="792213" cy="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69116" y="94164"/>
            <a:ext cx="80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Система профориентации – 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проект «Образовательный кластер»</a:t>
            </a:r>
          </a:p>
        </p:txBody>
      </p:sp>
      <p:pic>
        <p:nvPicPr>
          <p:cNvPr id="13" name="Рисунок 12" descr="cluster_vetushko-05.jpg"/>
          <p:cNvPicPr>
            <a:picLocks noChangeAspect="1"/>
          </p:cNvPicPr>
          <p:nvPr/>
        </p:nvPicPr>
        <p:blipFill>
          <a:blip r:embed="rId4" cstate="print"/>
          <a:srcRect l="32600" t="34960" r="23300" b="30800"/>
          <a:stretch>
            <a:fillRect/>
          </a:stretch>
        </p:blipFill>
        <p:spPr>
          <a:xfrm>
            <a:off x="397938" y="1129989"/>
            <a:ext cx="2278608" cy="1266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16222467"/>
              </p:ext>
            </p:extLst>
          </p:nvPr>
        </p:nvGraphicFramePr>
        <p:xfrm>
          <a:off x="23728" y="2480089"/>
          <a:ext cx="3012080" cy="264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3" t="25163" r="33888" b="45850"/>
          <a:stretch>
            <a:fillRect/>
          </a:stretch>
        </p:blipFill>
        <p:spPr bwMode="auto">
          <a:xfrm>
            <a:off x="3890472" y="950043"/>
            <a:ext cx="1938845" cy="18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Двойная стрелка влево/вправо 15"/>
          <p:cNvSpPr/>
          <p:nvPr/>
        </p:nvSpPr>
        <p:spPr>
          <a:xfrm>
            <a:off x="3146425" y="1660525"/>
            <a:ext cx="573088" cy="338138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13352708"/>
              </p:ext>
            </p:extLst>
          </p:nvPr>
        </p:nvGraphicFramePr>
        <p:xfrm>
          <a:off x="3120485" y="2591239"/>
          <a:ext cx="3443635" cy="257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8" name="Правая фигурная скобка 17"/>
          <p:cNvSpPr/>
          <p:nvPr/>
        </p:nvSpPr>
        <p:spPr>
          <a:xfrm rot="5400000">
            <a:off x="4410595" y="1039611"/>
            <a:ext cx="319087" cy="8629106"/>
          </a:xfrm>
          <a:prstGeom prst="rightBrace">
            <a:avLst>
              <a:gd name="adj1" fmla="val 46542"/>
              <a:gd name="adj2" fmla="val 49684"/>
            </a:avLst>
          </a:prstGeom>
          <a:ln>
            <a:solidFill>
              <a:schemeClr val="accent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322" y="5578941"/>
            <a:ext cx="8697369" cy="64611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Единство образовательного пространства ЮФО и преемственность основных образовательных программ основного и среднего общего образования, программ среднего профессионального образования и образовательных программ высшего образования всех уровней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195758535"/>
              </p:ext>
            </p:extLst>
          </p:nvPr>
        </p:nvGraphicFramePr>
        <p:xfrm>
          <a:off x="6381639" y="2380721"/>
          <a:ext cx="2762361" cy="274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54775" y="1354138"/>
            <a:ext cx="26892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Колледж прикладного профессионального образования</a:t>
            </a: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5953125" y="1657350"/>
            <a:ext cx="573088" cy="339725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3537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Ретро">
  <a:themeElements>
    <a:clrScheme name="2016">
      <a:dk1>
        <a:srgbClr val="38410B"/>
      </a:dk1>
      <a:lt1>
        <a:srgbClr val="FFFFFF"/>
      </a:lt1>
      <a:dk2>
        <a:srgbClr val="3C3C3C"/>
      </a:dk2>
      <a:lt2>
        <a:srgbClr val="F2F2F2"/>
      </a:lt2>
      <a:accent1>
        <a:srgbClr val="C89800"/>
      </a:accent1>
      <a:accent2>
        <a:srgbClr val="C5D69E"/>
      </a:accent2>
      <a:accent3>
        <a:srgbClr val="797979"/>
      </a:accent3>
      <a:accent4>
        <a:srgbClr val="726EC8"/>
      </a:accent4>
      <a:accent5>
        <a:srgbClr val="F4A43A"/>
      </a:accent5>
      <a:accent6>
        <a:srgbClr val="879D1A"/>
      </a:accent6>
      <a:hlink>
        <a:srgbClr val="0A658C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2635</TotalTime>
  <Words>5177</Words>
  <Application>Microsoft Office PowerPoint</Application>
  <PresentationFormat>Экран (4:3)</PresentationFormat>
  <Paragraphs>1412</Paragraphs>
  <Slides>54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9" baseType="lpstr">
      <vt:lpstr>Arial Unicode MS</vt:lpstr>
      <vt:lpstr>Arial</vt:lpstr>
      <vt:lpstr>Arial Narrow</vt:lpstr>
      <vt:lpstr>Calibri</vt:lpstr>
      <vt:lpstr>Calibri Light</vt:lpstr>
      <vt:lpstr>Cambria</vt:lpstr>
      <vt:lpstr>Franklin Gothic Demi</vt:lpstr>
      <vt:lpstr>Franklin Gothic Medium Cond</vt:lpstr>
      <vt:lpstr>Tahoma</vt:lpstr>
      <vt:lpstr>Times New Roman</vt:lpstr>
      <vt:lpstr>Wingdings</vt:lpstr>
      <vt:lpstr>Wingdings 2</vt:lpstr>
      <vt:lpstr>HDOfficeLightV0</vt:lpstr>
      <vt:lpstr>1_Ретро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Южный Федеральный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Татьяна Михайловна</dc:creator>
  <cp:lastModifiedBy>Андрей Свечников</cp:lastModifiedBy>
  <cp:revision>156</cp:revision>
  <cp:lastPrinted>2017-03-02T01:56:32Z</cp:lastPrinted>
  <dcterms:created xsi:type="dcterms:W3CDTF">2017-02-28T07:24:38Z</dcterms:created>
  <dcterms:modified xsi:type="dcterms:W3CDTF">2017-03-09T16:03:54Z</dcterms:modified>
</cp:coreProperties>
</file>